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36"/>
  </p:notesMasterIdLst>
  <p:sldIdLst>
    <p:sldId id="267" r:id="rId2"/>
    <p:sldId id="273" r:id="rId3"/>
    <p:sldId id="272" r:id="rId4"/>
    <p:sldId id="285" r:id="rId5"/>
    <p:sldId id="302" r:id="rId6"/>
    <p:sldId id="270" r:id="rId7"/>
    <p:sldId id="271" r:id="rId8"/>
    <p:sldId id="274" r:id="rId9"/>
    <p:sldId id="301" r:id="rId10"/>
    <p:sldId id="297" r:id="rId11"/>
    <p:sldId id="298" r:id="rId12"/>
    <p:sldId id="288" r:id="rId13"/>
    <p:sldId id="307" r:id="rId14"/>
    <p:sldId id="292" r:id="rId15"/>
    <p:sldId id="303" r:id="rId16"/>
    <p:sldId id="299" r:id="rId17"/>
    <p:sldId id="308" r:id="rId18"/>
    <p:sldId id="280" r:id="rId19"/>
    <p:sldId id="296" r:id="rId20"/>
    <p:sldId id="306" r:id="rId21"/>
    <p:sldId id="300" r:id="rId22"/>
    <p:sldId id="314" r:id="rId23"/>
    <p:sldId id="313" r:id="rId24"/>
    <p:sldId id="287" r:id="rId25"/>
    <p:sldId id="309" r:id="rId26"/>
    <p:sldId id="269" r:id="rId27"/>
    <p:sldId id="268" r:id="rId28"/>
    <p:sldId id="290" r:id="rId29"/>
    <p:sldId id="310" r:id="rId30"/>
    <p:sldId id="286" r:id="rId31"/>
    <p:sldId id="291" r:id="rId32"/>
    <p:sldId id="281" r:id="rId33"/>
    <p:sldId id="282" r:id="rId34"/>
    <p:sldId id="311"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78194" autoAdjust="0"/>
  </p:normalViewPr>
  <p:slideViewPr>
    <p:cSldViewPr snapToGrid="0" snapToObjects="1" showGuides="1">
      <p:cViewPr varScale="1">
        <p:scale>
          <a:sx n="89" d="100"/>
          <a:sy n="89" d="100"/>
        </p:scale>
        <p:origin x="2004" y="8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8C2418-4825-474D-9832-934FB9B5B1BA}" type="datetimeFigureOut">
              <a:rPr lang="fr-FR" smtClean="0"/>
              <a:t>07/03/2020</a:t>
            </a:fld>
            <a:endParaRPr lang="fr-FR" dirty="0"/>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1ADBF-259B-F949-8C10-7F0EACD29E85}" type="slidenum">
              <a:rPr lang="fr-FR" smtClean="0"/>
              <a:t>‹N°›</a:t>
            </a:fld>
            <a:endParaRPr lang="fr-FR" dirty="0"/>
          </a:p>
        </p:txBody>
      </p:sp>
    </p:spTree>
    <p:extLst>
      <p:ext uri="{BB962C8B-B14F-4D97-AF65-F5344CB8AC3E}">
        <p14:creationId xmlns:p14="http://schemas.microsoft.com/office/powerpoint/2010/main" val="969636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1</a:t>
            </a:fld>
            <a:endParaRPr lang="fr-FR" dirty="0"/>
          </a:p>
        </p:txBody>
      </p:sp>
    </p:spTree>
    <p:extLst>
      <p:ext uri="{BB962C8B-B14F-4D97-AF65-F5344CB8AC3E}">
        <p14:creationId xmlns:p14="http://schemas.microsoft.com/office/powerpoint/2010/main" val="12823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C-61.1, r.1  Règlement sur les activités de chasse</a:t>
            </a: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28. Malgré l'article 27, les activités de dressage et de compétition de chiens de chasse de race Beagle, à l'aide d'un lièvre arctique ou d'Amérique ou d'un lapin à queue blanche, sont permises durant toute l'année sur une terre boisée autre qu'une terre du domaine de l'État, avec la permission du propriétaire et à la condition que la personne qui pratique ces activités ne soit pas en possession d'une arme.</a:t>
            </a:r>
          </a:p>
          <a:p>
            <a:endParaRPr lang="fr-CA" dirty="0"/>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11</a:t>
            </a:fld>
            <a:endParaRPr lang="fr-FR" dirty="0"/>
          </a:p>
        </p:txBody>
      </p:sp>
    </p:spTree>
    <p:extLst>
      <p:ext uri="{BB962C8B-B14F-4D97-AF65-F5344CB8AC3E}">
        <p14:creationId xmlns:p14="http://schemas.microsoft.com/office/powerpoint/2010/main" val="482775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C-61.1, r.1  Règlement sur les activités de chasse</a:t>
            </a:r>
          </a:p>
          <a:p>
            <a:r>
              <a:rPr lang="fr-CA" dirty="0"/>
              <a:t>27. Sous réserve de l'article 20 du Règlement sur la chasse, les activités de dressage ou de compétition de chiens de chasse à l'aide d'un animal autre que l'orignal, l'ours noir, le cerf de Virginie, le caribou ou le </a:t>
            </a:r>
            <a:r>
              <a:rPr lang="fr-CA" dirty="0" err="1"/>
              <a:t>boeuf</a:t>
            </a:r>
            <a:r>
              <a:rPr lang="fr-CA" dirty="0"/>
              <a:t> musqué sont permises entre le 1er juillet et le 1er avril à la condition que la personne qui pratique ces activités ne soit pas en possession d'une arme.</a:t>
            </a:r>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12</a:t>
            </a:fld>
            <a:endParaRPr lang="fr-FR" dirty="0"/>
          </a:p>
        </p:txBody>
      </p:sp>
    </p:spTree>
    <p:extLst>
      <p:ext uri="{BB962C8B-B14F-4D97-AF65-F5344CB8AC3E}">
        <p14:creationId xmlns:p14="http://schemas.microsoft.com/office/powerpoint/2010/main" val="3854654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i="0" kern="1200" dirty="0">
                <a:solidFill>
                  <a:schemeClr val="tx1"/>
                </a:solidFill>
                <a:effectLst/>
                <a:latin typeface="+mn-lt"/>
                <a:ea typeface="+mn-ea"/>
                <a:cs typeface="+mn-cs"/>
              </a:rPr>
              <a:t>Code criminel</a:t>
            </a:r>
          </a:p>
          <a:p>
            <a:r>
              <a:rPr lang="fr-CA" sz="1200" b="1" i="0" kern="1200" dirty="0">
                <a:solidFill>
                  <a:schemeClr val="tx1"/>
                </a:solidFill>
                <a:effectLst/>
                <a:latin typeface="+mn-lt"/>
                <a:ea typeface="+mn-ea"/>
                <a:cs typeface="+mn-cs"/>
              </a:rPr>
              <a:t>L.R.C. (1985), ch. C-46</a:t>
            </a:r>
          </a:p>
          <a:p>
            <a:r>
              <a:rPr lang="fr-CA" sz="1200" b="1" i="0" kern="1200" dirty="0">
                <a:solidFill>
                  <a:schemeClr val="tx1"/>
                </a:solidFill>
                <a:effectLst/>
                <a:latin typeface="+mn-lt"/>
                <a:ea typeface="+mn-ea"/>
                <a:cs typeface="+mn-cs"/>
              </a:rPr>
              <a:t>Possession</a:t>
            </a:r>
          </a:p>
          <a:p>
            <a:r>
              <a:rPr lang="fr-CA" sz="1200" b="1" i="0" u="none" strike="noStrike" kern="1200" dirty="0">
                <a:solidFill>
                  <a:schemeClr val="tx1"/>
                </a:solidFill>
                <a:effectLst/>
                <a:latin typeface="+mn-lt"/>
                <a:ea typeface="+mn-ea"/>
                <a:cs typeface="+mn-cs"/>
              </a:rPr>
              <a:t>(3)</a:t>
            </a:r>
            <a:r>
              <a:rPr lang="fr-CA" sz="1200" b="0" i="0" kern="1200" dirty="0">
                <a:solidFill>
                  <a:schemeClr val="tx1"/>
                </a:solidFill>
                <a:effectLst/>
                <a:latin typeface="+mn-lt"/>
                <a:ea typeface="+mn-ea"/>
                <a:cs typeface="+mn-cs"/>
              </a:rPr>
              <a:t> Pour l’application de la présente loi :</a:t>
            </a:r>
          </a:p>
          <a:p>
            <a:r>
              <a:rPr lang="fr-CA" sz="1200" b="1" i="0" u="none" strike="noStrike" kern="1200" dirty="0">
                <a:solidFill>
                  <a:schemeClr val="tx1"/>
                </a:solidFill>
                <a:effectLst/>
                <a:latin typeface="+mn-lt"/>
                <a:ea typeface="+mn-ea"/>
                <a:cs typeface="+mn-cs"/>
              </a:rPr>
              <a:t>a)</a:t>
            </a:r>
            <a:r>
              <a:rPr lang="fr-CA" sz="1200" b="0" i="0" kern="1200" dirty="0">
                <a:solidFill>
                  <a:schemeClr val="tx1"/>
                </a:solidFill>
                <a:effectLst/>
                <a:latin typeface="+mn-lt"/>
                <a:ea typeface="+mn-ea"/>
                <a:cs typeface="+mn-cs"/>
              </a:rPr>
              <a:t> une personne est en possession d’une chose lorsqu’elle l’a en sa possession personnelle ou que, sciemment :</a:t>
            </a:r>
          </a:p>
          <a:p>
            <a:pPr lvl="1"/>
            <a:r>
              <a:rPr lang="fr-CA" sz="1200" b="1" i="0" u="none" strike="noStrike" kern="1200" dirty="0">
                <a:solidFill>
                  <a:schemeClr val="tx1"/>
                </a:solidFill>
                <a:effectLst/>
                <a:latin typeface="+mn-lt"/>
                <a:ea typeface="+mn-ea"/>
                <a:cs typeface="+mn-cs"/>
              </a:rPr>
              <a:t>(i)</a:t>
            </a:r>
            <a:r>
              <a:rPr lang="fr-CA" sz="1200" b="0" i="0" kern="1200" dirty="0">
                <a:solidFill>
                  <a:schemeClr val="tx1"/>
                </a:solidFill>
                <a:effectLst/>
                <a:latin typeface="+mn-lt"/>
                <a:ea typeface="+mn-ea"/>
                <a:cs typeface="+mn-cs"/>
              </a:rPr>
              <a:t> ou bien elle l’a en la possession ou garde réelle d’une autre personne,</a:t>
            </a:r>
          </a:p>
          <a:p>
            <a:pPr lvl="1"/>
            <a:r>
              <a:rPr lang="fr-CA" sz="1200" b="1" i="0" u="none" strike="noStrike" kern="1200" dirty="0">
                <a:solidFill>
                  <a:schemeClr val="tx1"/>
                </a:solidFill>
                <a:effectLst/>
                <a:latin typeface="+mn-lt"/>
                <a:ea typeface="+mn-ea"/>
                <a:cs typeface="+mn-cs"/>
              </a:rPr>
              <a:t>(ii)</a:t>
            </a:r>
            <a:r>
              <a:rPr lang="fr-CA" sz="1200" b="0" i="0" kern="1200" dirty="0">
                <a:solidFill>
                  <a:schemeClr val="tx1"/>
                </a:solidFill>
                <a:effectLst/>
                <a:latin typeface="+mn-lt"/>
                <a:ea typeface="+mn-ea"/>
                <a:cs typeface="+mn-cs"/>
              </a:rPr>
              <a:t> ou bien elle l’a en un lieu qui lui appartient ou non ou qu’elle occupe ou non, pour son propre usage ou avantage ou celui d’une autre personne;</a:t>
            </a:r>
          </a:p>
          <a:p>
            <a:r>
              <a:rPr lang="fr-CA" sz="1200" b="1" i="0" u="none" strike="noStrike" kern="1200" dirty="0">
                <a:solidFill>
                  <a:schemeClr val="tx1"/>
                </a:solidFill>
                <a:effectLst/>
                <a:latin typeface="+mn-lt"/>
                <a:ea typeface="+mn-ea"/>
                <a:cs typeface="+mn-cs"/>
              </a:rPr>
              <a:t>b)</a:t>
            </a:r>
            <a:r>
              <a:rPr lang="fr-CA" sz="1200" b="0" i="0" kern="1200" dirty="0">
                <a:solidFill>
                  <a:schemeClr val="tx1"/>
                </a:solidFill>
                <a:effectLst/>
                <a:latin typeface="+mn-lt"/>
                <a:ea typeface="+mn-ea"/>
                <a:cs typeface="+mn-cs"/>
              </a:rPr>
              <a:t> lorsqu’une de deux ou plusieurs personnes, au su et avec le consentement de l’autre ou des autres, a une chose en sa garde ou possession, cette chose est censée en la garde et possession de toutes ces personnes et de chacune d’elles.</a:t>
            </a:r>
          </a:p>
          <a:p>
            <a:endParaRPr lang="fr-CA" dirty="0"/>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13</a:t>
            </a:fld>
            <a:endParaRPr lang="fr-FR" dirty="0"/>
          </a:p>
        </p:txBody>
      </p:sp>
    </p:spTree>
    <p:extLst>
      <p:ext uri="{BB962C8B-B14F-4D97-AF65-F5344CB8AC3E}">
        <p14:creationId xmlns:p14="http://schemas.microsoft.com/office/powerpoint/2010/main" val="171411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15</a:t>
            </a:fld>
            <a:endParaRPr lang="fr-FR" dirty="0"/>
          </a:p>
        </p:txBody>
      </p:sp>
    </p:spTree>
    <p:extLst>
      <p:ext uri="{BB962C8B-B14F-4D97-AF65-F5344CB8AC3E}">
        <p14:creationId xmlns:p14="http://schemas.microsoft.com/office/powerpoint/2010/main" val="2715054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Aux Îles-de-la-Madeleine, la chasse au lièvre d'Amérique est interdite. Toutefois, sur l'île du Havre Aubert, une courte période de chasse a lieu du 14 novembre au 6 décembre 2020 et du 20 novembre au 12 décembre 2021. Pour p</a:t>
            </a:r>
          </a:p>
          <a:p>
            <a:r>
              <a:rPr lang="fr-CA" dirty="0"/>
              <a:t>lus d'information, veuillez communiquer avec un bureau du Ministère.</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Note: lors de chasse ayant des activités de dressage et de compétition l’activité doit se dérouler uniquement sur une terre autre qu'une terre du domaine de l'État et dans un ravage.</a:t>
            </a:r>
          </a:p>
          <a:p>
            <a:endParaRPr lang="fr-CA" dirty="0"/>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17</a:t>
            </a:fld>
            <a:endParaRPr lang="fr-FR" dirty="0"/>
          </a:p>
        </p:txBody>
      </p:sp>
    </p:spTree>
    <p:extLst>
      <p:ext uri="{BB962C8B-B14F-4D97-AF65-F5344CB8AC3E}">
        <p14:creationId xmlns:p14="http://schemas.microsoft.com/office/powerpoint/2010/main" val="3845759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Note: lors de chasse ayant des activités de dressage et de compétition l’activité doit se dérouler uniquement sur une terre autre qu'une terre du domaine de l'État et dans un ravage.</a:t>
            </a:r>
          </a:p>
          <a:p>
            <a:endParaRPr lang="fr-CA" dirty="0"/>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18</a:t>
            </a:fld>
            <a:endParaRPr lang="fr-FR" dirty="0"/>
          </a:p>
        </p:txBody>
      </p:sp>
    </p:spTree>
    <p:extLst>
      <p:ext uri="{BB962C8B-B14F-4D97-AF65-F5344CB8AC3E}">
        <p14:creationId xmlns:p14="http://schemas.microsoft.com/office/powerpoint/2010/main" val="4205568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rgbClr val="000000"/>
                </a:solidFill>
              </a:rPr>
              <a:t>C-61.1, r.12  Règlement sur la chasse </a:t>
            </a:r>
          </a:p>
          <a:p>
            <a:pPr marL="0" indent="0">
              <a:buNone/>
            </a:pPr>
            <a:r>
              <a:rPr lang="fr-CA" dirty="0"/>
              <a:t>Chasse de nuit avec chien  zone 4, 5, 6, 7 et 8 du 25 octobre au 15 décembre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1"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33. La personne qui chasse le raton laveur avec chien de chasse la nuit peut utiliser une lampe dont la source d'alimentation est un courant continu d'au plus 6 volts.</a:t>
            </a:r>
          </a:p>
          <a:p>
            <a:endParaRPr lang="fr-CA" dirty="0"/>
          </a:p>
          <a:p>
            <a:pPr marL="0" lvl="0" indent="0" algn="just">
              <a:buNone/>
            </a:pPr>
            <a:r>
              <a:rPr lang="fr-CA" sz="1200" dirty="0">
                <a:solidFill>
                  <a:srgbClr val="000000"/>
                </a:solidFill>
              </a:rPr>
              <a:t>21. Toute personne peut chasser la nuit que si elle chasse le lièvre ou le lapin au moyen de collets, la grenouille léopard, la grenouille verte, le ouaouaron ou le raton laveur avec un chien de chasse.</a:t>
            </a:r>
          </a:p>
          <a:p>
            <a:pPr marL="0" indent="0" algn="just">
              <a:buNone/>
            </a:pPr>
            <a:r>
              <a:rPr lang="fr-CA" sz="1200" dirty="0">
                <a:solidFill>
                  <a:srgbClr val="000000"/>
                </a:solidFill>
              </a:rPr>
              <a:t>Dans le cas où une personne chasse la nuit le raton laveur avec un chien de chasse, elle doit utiliser un «chien courant» au sens du Règlement sur les activités de chasse (chapitre C-61.1, r. 1) et d'une race «</a:t>
            </a:r>
            <a:r>
              <a:rPr lang="fr-CA" sz="1200" dirty="0" err="1">
                <a:solidFill>
                  <a:srgbClr val="000000"/>
                </a:solidFill>
              </a:rPr>
              <a:t>Hound</a:t>
            </a:r>
            <a:r>
              <a:rPr lang="fr-CA" sz="1200" dirty="0">
                <a:solidFill>
                  <a:srgbClr val="000000"/>
                </a:solidFill>
              </a:rPr>
              <a:t>» et informer, avant 16 heures, la Direction de la protection de la faune de la région où elle entend chasser de nuit, de la date et du lieu de cette activité, des personnes qui l'accompagnent, du nom du responsable du groupe et du numéro de son certificat du chasseur ou du piégeur. Uniquement dans les zones </a:t>
            </a:r>
            <a:r>
              <a:rPr lang="fr-CA" sz="1200" dirty="0"/>
              <a:t>4, 5, 6, 7 et 8.</a:t>
            </a:r>
          </a:p>
          <a:p>
            <a:endParaRPr lang="fr-CA" dirty="0"/>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19</a:t>
            </a:fld>
            <a:endParaRPr lang="fr-FR" dirty="0"/>
          </a:p>
        </p:txBody>
      </p:sp>
    </p:spTree>
    <p:extLst>
      <p:ext uri="{BB962C8B-B14F-4D97-AF65-F5344CB8AC3E}">
        <p14:creationId xmlns:p14="http://schemas.microsoft.com/office/powerpoint/2010/main" val="1884573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l">
              <a:buNone/>
            </a:pPr>
            <a:r>
              <a:rPr lang="fr-CA" sz="1200" b="1" dirty="0"/>
              <a:t>C-61.1, r.1  Règlement sur les activités de chasse </a:t>
            </a:r>
            <a:br>
              <a:rPr lang="fr-CA" sz="1200" b="1" dirty="0"/>
            </a:br>
            <a:r>
              <a:rPr lang="fr-CA" sz="1200" dirty="0"/>
              <a:t>24. On entend par chien de chasse tout chien appartenant à l'un des types suivants:</a:t>
            </a:r>
          </a:p>
          <a:p>
            <a:pPr algn="l">
              <a:lnSpc>
                <a:spcPct val="107000"/>
              </a:lnSpc>
              <a:spcAft>
                <a:spcPts val="800"/>
              </a:spcAft>
            </a:pPr>
            <a:r>
              <a:rPr lang="fr-CA" sz="1200" dirty="0">
                <a:ea typeface="Calibri" panose="020F0502020204030204" pitchFamily="34" charset="0"/>
                <a:cs typeface="Times New Roman" panose="02020603050405020304" pitchFamily="18" charset="0"/>
              </a:rPr>
              <a:t>1º	chien rapporteur: le chien utilisé pour trouver et rapporter un animal mort ou blessé;</a:t>
            </a:r>
          </a:p>
          <a:p>
            <a:pPr algn="l">
              <a:lnSpc>
                <a:spcPct val="107000"/>
              </a:lnSpc>
              <a:spcAft>
                <a:spcPts val="800"/>
              </a:spcAft>
            </a:pPr>
            <a:r>
              <a:rPr lang="fr-CA" sz="1200" dirty="0">
                <a:ea typeface="Calibri" panose="020F0502020204030204" pitchFamily="34" charset="0"/>
                <a:cs typeface="Times New Roman" panose="02020603050405020304" pitchFamily="18" charset="0"/>
              </a:rPr>
              <a:t>2º	chien d'arrêt et leveur: le chien utilisé pour indiquer au chasseur la présence d'un animal en le pointant ou le levant;</a:t>
            </a:r>
          </a:p>
          <a:p>
            <a:pPr algn="l">
              <a:lnSpc>
                <a:spcPct val="107000"/>
              </a:lnSpc>
              <a:spcAft>
                <a:spcPts val="800"/>
              </a:spcAft>
            </a:pPr>
            <a:r>
              <a:rPr lang="fr-CA" sz="1200" dirty="0">
                <a:ea typeface="Calibri" panose="020F0502020204030204" pitchFamily="34" charset="0"/>
                <a:cs typeface="Times New Roman" panose="02020603050405020304" pitchFamily="18" charset="0"/>
              </a:rPr>
              <a:t>3º	chien courant: le chien utilisé pour chercher un animal et une fois celui-ci ou sa piste trouvé, le traquer en aboyant.</a:t>
            </a:r>
          </a:p>
          <a:p>
            <a:pPr algn="l"/>
            <a:endParaRPr lang="fr-CA" dirty="0"/>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20</a:t>
            </a:fld>
            <a:endParaRPr lang="fr-FR" dirty="0"/>
          </a:p>
        </p:txBody>
      </p:sp>
    </p:spTree>
    <p:extLst>
      <p:ext uri="{BB962C8B-B14F-4D97-AF65-F5344CB8AC3E}">
        <p14:creationId xmlns:p14="http://schemas.microsoft.com/office/powerpoint/2010/main" val="3323895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None/>
            </a:pPr>
            <a:r>
              <a:rPr lang="fr-CA" sz="1200" dirty="0"/>
              <a:t>22. Lors de toute activité de chasse avec chiens de chasse au sens du Règlement sur les activités de chasse (chapitre C-61.1, r. 1), le chasseur doit être présent; de plus, il doit surveiller son chien et vérifier qu'il porte en tout temps un collier sur lequel sont inscrits le nom et le numéro de téléphone du propriétaire.</a:t>
            </a:r>
          </a:p>
          <a:p>
            <a:pPr marL="0" indent="0" algn="just">
              <a:buNone/>
            </a:pPr>
            <a:r>
              <a:rPr lang="fr-CA" sz="1200" dirty="0"/>
              <a:t>32. Toute personne peut utiliser un chien de chasse au sens du Règlement sur les activités de chasse (chapitre C-61.1, r. 1) pour la chasse du petit gibier, sauf dans la zone 20.</a:t>
            </a:r>
          </a:p>
          <a:p>
            <a:endParaRPr lang="fr-CA" dirty="0"/>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21</a:t>
            </a:fld>
            <a:endParaRPr lang="fr-FR" dirty="0"/>
          </a:p>
        </p:txBody>
      </p:sp>
    </p:spTree>
    <p:extLst>
      <p:ext uri="{BB962C8B-B14F-4D97-AF65-F5344CB8AC3E}">
        <p14:creationId xmlns:p14="http://schemas.microsoft.com/office/powerpoint/2010/main" val="2294734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L’utilisation du collier GPS doit servir uniquement afin de retrouver son chien</a:t>
            </a:r>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22</a:t>
            </a:fld>
            <a:endParaRPr lang="fr-FR" dirty="0"/>
          </a:p>
        </p:txBody>
      </p:sp>
    </p:spTree>
    <p:extLst>
      <p:ext uri="{BB962C8B-B14F-4D97-AF65-F5344CB8AC3E}">
        <p14:creationId xmlns:p14="http://schemas.microsoft.com/office/powerpoint/2010/main" val="2124030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3</a:t>
            </a:fld>
            <a:endParaRPr lang="fr-FR" dirty="0"/>
          </a:p>
        </p:txBody>
      </p:sp>
    </p:spTree>
    <p:extLst>
      <p:ext uri="{BB962C8B-B14F-4D97-AF65-F5344CB8AC3E}">
        <p14:creationId xmlns:p14="http://schemas.microsoft.com/office/powerpoint/2010/main" val="4096961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L’utilisation du collier GPS doit servir uniquement afin de retrouver son chien</a:t>
            </a:r>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23</a:t>
            </a:fld>
            <a:endParaRPr lang="fr-FR" dirty="0"/>
          </a:p>
        </p:txBody>
      </p:sp>
    </p:spTree>
    <p:extLst>
      <p:ext uri="{BB962C8B-B14F-4D97-AF65-F5344CB8AC3E}">
        <p14:creationId xmlns:p14="http://schemas.microsoft.com/office/powerpoint/2010/main" val="15947332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L’utilisation du collier GPS doit servir uniquement afin de retrouver son chien</a:t>
            </a:r>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24</a:t>
            </a:fld>
            <a:endParaRPr lang="fr-FR" dirty="0"/>
          </a:p>
        </p:txBody>
      </p:sp>
    </p:spTree>
    <p:extLst>
      <p:ext uri="{BB962C8B-B14F-4D97-AF65-F5344CB8AC3E}">
        <p14:creationId xmlns:p14="http://schemas.microsoft.com/office/powerpoint/2010/main" val="2644352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27</a:t>
            </a:fld>
            <a:endParaRPr lang="fr-FR" dirty="0"/>
          </a:p>
        </p:txBody>
      </p:sp>
    </p:spTree>
    <p:extLst>
      <p:ext uri="{BB962C8B-B14F-4D97-AF65-F5344CB8AC3E}">
        <p14:creationId xmlns:p14="http://schemas.microsoft.com/office/powerpoint/2010/main" val="2711515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Toute municipalité locale est chargée de l’application sur son territoire d’un règlement pris en application de la présente loi.</a:t>
            </a:r>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28</a:t>
            </a:fld>
            <a:endParaRPr lang="fr-FR" dirty="0"/>
          </a:p>
        </p:txBody>
      </p:sp>
    </p:spTree>
    <p:extLst>
      <p:ext uri="{BB962C8B-B14F-4D97-AF65-F5344CB8AC3E}">
        <p14:creationId xmlns:p14="http://schemas.microsoft.com/office/powerpoint/2010/main" val="2710984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C-61.1, r.12  Règlement sur la chasse</a:t>
            </a:r>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29</a:t>
            </a:fld>
            <a:endParaRPr lang="fr-FR" dirty="0"/>
          </a:p>
        </p:txBody>
      </p:sp>
    </p:spTree>
    <p:extLst>
      <p:ext uri="{BB962C8B-B14F-4D97-AF65-F5344CB8AC3E}">
        <p14:creationId xmlns:p14="http://schemas.microsoft.com/office/powerpoint/2010/main" val="976593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C-61.1, r.12  Règlement sur la chasse</a:t>
            </a:r>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30</a:t>
            </a:fld>
            <a:endParaRPr lang="fr-FR" dirty="0"/>
          </a:p>
        </p:txBody>
      </p:sp>
    </p:spTree>
    <p:extLst>
      <p:ext uri="{BB962C8B-B14F-4D97-AF65-F5344CB8AC3E}">
        <p14:creationId xmlns:p14="http://schemas.microsoft.com/office/powerpoint/2010/main" val="1867778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Le port du dossard ne s’applique pas lors d’un activité </a:t>
            </a:r>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33</a:t>
            </a:fld>
            <a:endParaRPr lang="fr-FR" dirty="0"/>
          </a:p>
        </p:txBody>
      </p:sp>
    </p:spTree>
    <p:extLst>
      <p:ext uri="{BB962C8B-B14F-4D97-AF65-F5344CB8AC3E}">
        <p14:creationId xmlns:p14="http://schemas.microsoft.com/office/powerpoint/2010/main" val="206304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C-61.1, r.1  Règlement sur les activités de chasse</a:t>
            </a:r>
          </a:p>
          <a:p>
            <a:r>
              <a:rPr lang="fr-CA" dirty="0"/>
              <a:t>27. Sous réserve de l'article 20 du Règlement sur la chasse, les activités de dressage ou de compétition de chiens de chasse à l'aide d'un animal autre que l'orignal, l'ours noir, le cerf de Virginie, le caribou ou le </a:t>
            </a:r>
            <a:r>
              <a:rPr lang="fr-CA" dirty="0" err="1"/>
              <a:t>boeuf</a:t>
            </a:r>
            <a:r>
              <a:rPr lang="fr-CA" dirty="0"/>
              <a:t> musqué sont permises entre le 1er juillet et le 1er avril à la condition que la personne qui pratique ces activités ne soit pas en possession d'une arme.</a:t>
            </a:r>
          </a:p>
          <a:p>
            <a:endParaRPr lang="fr-CA" dirty="0"/>
          </a:p>
          <a:p>
            <a:r>
              <a:rPr lang="fr-CA" dirty="0"/>
              <a:t>C-61.1, r.12  Règlement sur la chasse</a:t>
            </a:r>
          </a:p>
          <a:p>
            <a:r>
              <a:rPr lang="fr-CA" dirty="0"/>
              <a:t>22. Lors de toute activité de chasse avec chiens de chasse au sens du Règlement sur les activités de chasse (chapitre C-61.1, r. 1), le chasseur doit être présent; de plus, il doit surveiller son chien et vérifier qu'il porte en tout temps un collier sur lequel sont inscrits le nom et le numéro de téléphone du propriétaire.</a:t>
            </a:r>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4</a:t>
            </a:fld>
            <a:endParaRPr lang="fr-FR" dirty="0"/>
          </a:p>
        </p:txBody>
      </p:sp>
    </p:spTree>
    <p:extLst>
      <p:ext uri="{BB962C8B-B14F-4D97-AF65-F5344CB8AC3E}">
        <p14:creationId xmlns:p14="http://schemas.microsoft.com/office/powerpoint/2010/main" val="408247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lgn="just">
              <a:buNone/>
            </a:pPr>
            <a:r>
              <a:rPr lang="fr-CA" sz="1200" dirty="0"/>
              <a:t>22. Lors de toute activité de chasse avec chiens de chasse au sens du Règlement sur les activités de chasse (chapitre C-61.1, r. 1), le chasseur doit être présent; de plus, il doit surveiller son chien et vérifier qu'il porte en tout temps un collier sur lequel sont inscrits le nom et le numéro de téléphone du propriétaire.</a:t>
            </a:r>
          </a:p>
          <a:p>
            <a:pPr marL="0" indent="0" algn="just">
              <a:buNone/>
            </a:pPr>
            <a:r>
              <a:rPr lang="fr-CA" sz="1200" dirty="0"/>
              <a:t>32. Toute personne peut utiliser un chien de chasse au sens du Règlement sur les activités de chasse (chapitre C-61.1, r. 1) pour la chasse du petit gibier, sauf dans la zone 20.</a:t>
            </a:r>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5</a:t>
            </a:fld>
            <a:endParaRPr lang="fr-FR" dirty="0"/>
          </a:p>
        </p:txBody>
      </p:sp>
    </p:spTree>
    <p:extLst>
      <p:ext uri="{BB962C8B-B14F-4D97-AF65-F5344CB8AC3E}">
        <p14:creationId xmlns:p14="http://schemas.microsoft.com/office/powerpoint/2010/main" val="2566599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b="1" dirty="0">
                <a:effectLst/>
              </a:rPr>
              <a:t>C-61.1, r. 78</a:t>
            </a:r>
            <a:r>
              <a:rPr lang="fr-CA" b="1" dirty="0"/>
              <a:t> - Règlement sur les zones d’exploitation contrôlée de chasse et de pêche</a:t>
            </a:r>
          </a:p>
          <a:p>
            <a:endParaRPr lang="fr-CA" b="1" dirty="0"/>
          </a:p>
          <a:p>
            <a:r>
              <a:rPr lang="fr-CA" dirty="0"/>
              <a:t>6. Un organisme peut, par règlement, prohiber dans un secteur de chasse et pour la durée qu’il détermine:</a:t>
            </a:r>
          </a:p>
          <a:p>
            <a:endParaRPr lang="fr-CA" dirty="0"/>
          </a:p>
          <a:p>
            <a:r>
              <a:rPr lang="fr-CA" dirty="0"/>
              <a:t>1°  la chasse à l’ours noir;</a:t>
            </a:r>
          </a:p>
          <a:p>
            <a:r>
              <a:rPr lang="fr-CA" dirty="0"/>
              <a:t>2°  la chasse au petit gibier durant la période de chasse à l’orignal avec un engin de chasse autorisé par le Règlement sur la chasse (chapitre C-61.1, r. 12), sauf la chasse au lièvre au moyen d’un collet et celle aux oiseaux migrateurs considérés comme gibier par la Loi de 1994 sur la convention concernant les oiseaux migrateurs (L.C. 1994, c. 22).</a:t>
            </a:r>
          </a:p>
          <a:p>
            <a:endParaRPr lang="fr-CA" dirty="0"/>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6</a:t>
            </a:fld>
            <a:endParaRPr lang="fr-FR" dirty="0"/>
          </a:p>
        </p:txBody>
      </p:sp>
    </p:spTree>
    <p:extLst>
      <p:ext uri="{BB962C8B-B14F-4D97-AF65-F5344CB8AC3E}">
        <p14:creationId xmlns:p14="http://schemas.microsoft.com/office/powerpoint/2010/main" val="2325241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a:t>C-61.1, r.36  Règlement sur le refuge faunique des Battures-de-Saint-Fulgence</a:t>
            </a:r>
          </a:p>
          <a:p>
            <a:endParaRPr lang="fr-CA" dirty="0"/>
          </a:p>
          <a:p>
            <a:r>
              <a:rPr lang="fr-CA" dirty="0"/>
              <a:t>8. Toute personne qui accède au refuge faunique, accompagnée d'un animal domestique, doit le garder en laisse, sauf si elle est accompagnée d'un chien de chasse au sens de l'article 24 du Règlement sur les activités de chasse (chapitre C-61.1, r. 1) durant les saisons de chasse aux oiseaux migrateurs visées à l'article 4.</a:t>
            </a:r>
          </a:p>
          <a:p>
            <a:endParaRPr lang="fr-CA" dirty="0"/>
          </a:p>
          <a:p>
            <a:r>
              <a:rPr lang="fr-CA" dirty="0"/>
              <a:t>C-61.1, r.42  Règlement sur le refuge faunique de l'Île-Laval</a:t>
            </a:r>
          </a:p>
          <a:p>
            <a:endParaRPr lang="fr-CA" dirty="0"/>
          </a:p>
          <a:p>
            <a:r>
              <a:rPr lang="fr-CA" dirty="0"/>
              <a:t>3. Au cours de la période du 15 avril au 15 août, toute personne peut accéder, circuler ou se livrer à une activité quelconque dans le refuge faunique à la condition de ne pas être accompagnée d'un animal domestique et d'utiliser un corridor, un sentier, une plate-forme d'observation ou une passerelle, indiqués à cette fin.</a:t>
            </a:r>
          </a:p>
          <a:p>
            <a:r>
              <a:rPr lang="fr-CA" dirty="0"/>
              <a:t>Malgré le premier alinéa, la personne qui, dans l'exercice de ses fonctions, agit pour des fins de recherche scientifique, d'inspection, de protection, de surveillance ou d'entretien, peut accéder, circuler ou se livrer à une activité quelconque à tout endroit dans le refuge faunique, au cours de cette période.</a:t>
            </a:r>
          </a:p>
          <a:p>
            <a:endParaRPr lang="fr-CA" dirty="0"/>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7</a:t>
            </a:fld>
            <a:endParaRPr lang="fr-FR" dirty="0"/>
          </a:p>
        </p:txBody>
      </p:sp>
    </p:spTree>
    <p:extLst>
      <p:ext uri="{BB962C8B-B14F-4D97-AF65-F5344CB8AC3E}">
        <p14:creationId xmlns:p14="http://schemas.microsoft.com/office/powerpoint/2010/main" val="3945428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8</a:t>
            </a:fld>
            <a:endParaRPr lang="fr-FR" dirty="0"/>
          </a:p>
        </p:txBody>
      </p:sp>
    </p:spTree>
    <p:extLst>
      <p:ext uri="{BB962C8B-B14F-4D97-AF65-F5344CB8AC3E}">
        <p14:creationId xmlns:p14="http://schemas.microsoft.com/office/powerpoint/2010/main" val="383961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dirty="0">
                <a:solidFill>
                  <a:srgbClr val="000000"/>
                </a:solidFill>
              </a:rPr>
              <a:t>C-61.1, r.1  Règlement sur les activités de chasse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25. Lors de toute activité de dressage ou de compétition de chiens de chasse, autre que le chien rapporteur ou le chien d'arrêt et leveur, le propriétaire ou le gardien du chien doit s'assurer que le chien porte en tout temps un collier sur lequel sont inscrits le nom et le numéro de téléphone du propriétaire.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26. Lors d'une activité de dressage ou de compétition de chiens de chasse, le propriétaire ou le gardien du chien de chasse doit y être présent et le surveiller.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p>
          <a:p>
            <a:endParaRPr lang="fr-CA" dirty="0"/>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9</a:t>
            </a:fld>
            <a:endParaRPr lang="fr-FR" dirty="0"/>
          </a:p>
        </p:txBody>
      </p:sp>
    </p:spTree>
    <p:extLst>
      <p:ext uri="{BB962C8B-B14F-4D97-AF65-F5344CB8AC3E}">
        <p14:creationId xmlns:p14="http://schemas.microsoft.com/office/powerpoint/2010/main" val="183568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kern="1200" dirty="0">
                <a:solidFill>
                  <a:schemeClr val="tx1"/>
                </a:solidFill>
                <a:effectLst/>
                <a:latin typeface="+mn-lt"/>
                <a:ea typeface="+mn-ea"/>
                <a:cs typeface="+mn-cs"/>
              </a:rPr>
              <a:t>C-61.1, r.1  Règlement sur les activités de chasse</a:t>
            </a: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27. Sous réserve de l'article 20 du Règlement sur la chasse, les activités de dressage ou de compétition de chiens de chasse à l'aide d'un animal autre que l'orignal, l'ours noir, le cerf de Virginie, le caribou ou le </a:t>
            </a:r>
            <a:r>
              <a:rPr lang="fr-CA" sz="1200" kern="1200" dirty="0" err="1">
                <a:solidFill>
                  <a:schemeClr val="tx1"/>
                </a:solidFill>
                <a:effectLst/>
                <a:latin typeface="+mn-lt"/>
                <a:ea typeface="+mn-ea"/>
                <a:cs typeface="+mn-cs"/>
              </a:rPr>
              <a:t>boeuf</a:t>
            </a:r>
            <a:r>
              <a:rPr lang="fr-CA" sz="1200" kern="1200" dirty="0">
                <a:solidFill>
                  <a:schemeClr val="tx1"/>
                </a:solidFill>
                <a:effectLst/>
                <a:latin typeface="+mn-lt"/>
                <a:ea typeface="+mn-ea"/>
                <a:cs typeface="+mn-cs"/>
              </a:rPr>
              <a:t> musqué sont permises entre le 1er juillet et le 1er avril à la condition que la personne qui pratique ces activités ne soit pas en possession d'une arme.</a:t>
            </a:r>
          </a:p>
          <a:p>
            <a:endParaRPr lang="fr-CA" dirty="0"/>
          </a:p>
        </p:txBody>
      </p:sp>
      <p:sp>
        <p:nvSpPr>
          <p:cNvPr id="4" name="Espace réservé du numéro de diapositive 3"/>
          <p:cNvSpPr>
            <a:spLocks noGrp="1"/>
          </p:cNvSpPr>
          <p:nvPr>
            <p:ph type="sldNum" sz="quarter" idx="10"/>
          </p:nvPr>
        </p:nvSpPr>
        <p:spPr/>
        <p:txBody>
          <a:bodyPr/>
          <a:lstStyle/>
          <a:p>
            <a:fld id="{A131ADBF-259B-F949-8C10-7F0EACD29E85}" type="slidenum">
              <a:rPr lang="fr-FR" smtClean="0"/>
              <a:t>10</a:t>
            </a:fld>
            <a:endParaRPr lang="fr-FR" dirty="0"/>
          </a:p>
        </p:txBody>
      </p:sp>
    </p:spTree>
    <p:extLst>
      <p:ext uri="{BB962C8B-B14F-4D97-AF65-F5344CB8AC3E}">
        <p14:creationId xmlns:p14="http://schemas.microsoft.com/office/powerpoint/2010/main" val="620304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re 1"/>
          <p:cNvSpPr>
            <a:spLocks noGrp="1"/>
          </p:cNvSpPr>
          <p:nvPr>
            <p:ph type="title"/>
          </p:nvPr>
        </p:nvSpPr>
        <p:spPr>
          <a:xfrm>
            <a:off x="4488486" y="1709739"/>
            <a:ext cx="4348672" cy="2852737"/>
          </a:xfrm>
        </p:spPr>
        <p:txBody>
          <a:bodyPr anchor="b"/>
          <a:lstStyle>
            <a:lvl1pPr>
              <a:defRPr sz="4500"/>
            </a:lvl1pPr>
          </a:lstStyle>
          <a:p>
            <a:r>
              <a:rPr lang="fr-FR"/>
              <a:t>Cliquez et modifiez le titre</a:t>
            </a:r>
          </a:p>
        </p:txBody>
      </p:sp>
      <p:sp>
        <p:nvSpPr>
          <p:cNvPr id="8" name="Espace réservé du texte 2"/>
          <p:cNvSpPr>
            <a:spLocks noGrp="1"/>
          </p:cNvSpPr>
          <p:nvPr>
            <p:ph type="body" idx="1"/>
          </p:nvPr>
        </p:nvSpPr>
        <p:spPr>
          <a:xfrm>
            <a:off x="4488486" y="4589464"/>
            <a:ext cx="4348672"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2" name="Rectangle 1"/>
          <p:cNvSpPr/>
          <p:nvPr userDrawn="1"/>
        </p:nvSpPr>
        <p:spPr>
          <a:xfrm>
            <a:off x="-1559379" y="0"/>
            <a:ext cx="1338944" cy="1131079"/>
          </a:xfrm>
          <a:prstGeom prst="rect">
            <a:avLst/>
          </a:prstGeom>
        </p:spPr>
        <p:txBody>
          <a:bodyPr wrap="square">
            <a:spAutoFit/>
          </a:bodyPr>
          <a:lstStyle/>
          <a:p>
            <a:r>
              <a:rPr lang="fr-FR" sz="750" b="1" dirty="0"/>
              <a:t>Insérez une image sous l’image sectorielle.</a:t>
            </a:r>
          </a:p>
          <a:p>
            <a:r>
              <a:rPr lang="fr-FR" sz="750" dirty="0"/>
              <a:t>Truc : Une fois que l’image est insérée, faire un clic droit, sélectionner « arrière-plan » et une deuxième fois « arrière-plan ». Agrandir et déplacer votre image pour couvrir l’espace blanc.</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2078" y="365126"/>
            <a:ext cx="6167509" cy="908503"/>
          </a:xfrm>
        </p:spPr>
        <p:txBody>
          <a:bodyPr>
            <a:normAutofit/>
          </a:bodyPr>
          <a:lstStyle>
            <a:lvl1pPr>
              <a:defRPr sz="4000"/>
            </a:lvl1pPr>
          </a:lstStyle>
          <a:p>
            <a:r>
              <a:rPr lang="fr-FR" dirty="0"/>
              <a:t>Cliquez et modifiez le titre</a:t>
            </a:r>
            <a:endParaRPr lang="en-US" dirty="0"/>
          </a:p>
        </p:txBody>
      </p:sp>
      <p:sp>
        <p:nvSpPr>
          <p:cNvPr id="3" name="Content Placeholder 2"/>
          <p:cNvSpPr>
            <a:spLocks noGrp="1"/>
          </p:cNvSpPr>
          <p:nvPr>
            <p:ph idx="1"/>
          </p:nvPr>
        </p:nvSpPr>
        <p:spPr>
          <a:xfrm>
            <a:off x="302078" y="1624693"/>
            <a:ext cx="8499021" cy="4552270"/>
          </a:xfrm>
        </p:spPr>
        <p:txBody>
          <a:bodyPr/>
          <a:lstStyle/>
          <a:p>
            <a:pPr lvl="0"/>
            <a:r>
              <a:rPr lang="fr-FR"/>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p:nvPr>
        </p:nvSpPr>
        <p:spPr>
          <a:xfrm>
            <a:off x="310242" y="365126"/>
            <a:ext cx="6188529" cy="814521"/>
          </a:xfrm>
          <a:prstGeom prst="rect">
            <a:avLst/>
          </a:prstGeom>
        </p:spPr>
        <p:txBody>
          <a:bodyPr vert="horz" lIns="91440" tIns="45720" rIns="91440" bIns="45720" rtlCol="0" anchor="ctr">
            <a:normAutofit/>
          </a:bodyPr>
          <a:lstStyle>
            <a:lvl1pPr>
              <a:defRPr sz="4000"/>
            </a:lvl1pPr>
          </a:lstStyle>
          <a:p>
            <a:r>
              <a:rPr lang="fr-FR" dirty="0"/>
              <a:t>Cliquez et modifiez le titre</a:t>
            </a:r>
          </a:p>
        </p:txBody>
      </p:sp>
      <p:sp>
        <p:nvSpPr>
          <p:cNvPr id="11" name="Espace réservé du texte 9"/>
          <p:cNvSpPr>
            <a:spLocks noGrp="1"/>
          </p:cNvSpPr>
          <p:nvPr>
            <p:ph type="body" sz="quarter" idx="10"/>
          </p:nvPr>
        </p:nvSpPr>
        <p:spPr>
          <a:xfrm>
            <a:off x="310242" y="1619395"/>
            <a:ext cx="8499021" cy="455756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75178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title"/>
          </p:nvPr>
        </p:nvSpPr>
        <p:spPr>
          <a:xfrm>
            <a:off x="4161915" y="1709739"/>
            <a:ext cx="4348672" cy="2852737"/>
          </a:xfrm>
        </p:spPr>
        <p:txBody>
          <a:bodyPr anchor="b"/>
          <a:lstStyle>
            <a:lvl1pPr>
              <a:defRPr sz="4500"/>
            </a:lvl1pPr>
          </a:lstStyle>
          <a:p>
            <a:r>
              <a:rPr lang="fr-FR"/>
              <a:t>Cliquez et modifiez le titre</a:t>
            </a:r>
          </a:p>
        </p:txBody>
      </p:sp>
      <p:sp>
        <p:nvSpPr>
          <p:cNvPr id="9" name="Espace réservé du texte 2"/>
          <p:cNvSpPr>
            <a:spLocks noGrp="1"/>
          </p:cNvSpPr>
          <p:nvPr>
            <p:ph type="body" idx="1"/>
          </p:nvPr>
        </p:nvSpPr>
        <p:spPr>
          <a:xfrm>
            <a:off x="4161915" y="4589464"/>
            <a:ext cx="4348672"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758842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re 1"/>
          <p:cNvSpPr>
            <a:spLocks noGrp="1"/>
          </p:cNvSpPr>
          <p:nvPr>
            <p:ph type="title"/>
          </p:nvPr>
        </p:nvSpPr>
        <p:spPr>
          <a:xfrm>
            <a:off x="5078187" y="1260704"/>
            <a:ext cx="3848778" cy="2852737"/>
          </a:xfrm>
        </p:spPr>
        <p:txBody>
          <a:bodyPr anchor="b"/>
          <a:lstStyle>
            <a:lvl1pPr>
              <a:defRPr sz="4500"/>
            </a:lvl1pPr>
          </a:lstStyle>
          <a:p>
            <a:r>
              <a:rPr lang="fr-FR" dirty="0"/>
              <a:t>Cliquez et modifiez le titre</a:t>
            </a:r>
          </a:p>
        </p:txBody>
      </p:sp>
      <p:sp>
        <p:nvSpPr>
          <p:cNvPr id="9" name="Espace réservé du texte 2"/>
          <p:cNvSpPr>
            <a:spLocks noGrp="1"/>
          </p:cNvSpPr>
          <p:nvPr>
            <p:ph type="body" idx="1"/>
          </p:nvPr>
        </p:nvSpPr>
        <p:spPr>
          <a:xfrm>
            <a:off x="5078187" y="4140429"/>
            <a:ext cx="3848778"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530907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re 1"/>
          <p:cNvSpPr>
            <a:spLocks noGrp="1"/>
          </p:cNvSpPr>
          <p:nvPr>
            <p:ph type="title"/>
          </p:nvPr>
        </p:nvSpPr>
        <p:spPr>
          <a:xfrm>
            <a:off x="5890439" y="1709739"/>
            <a:ext cx="3073013" cy="2852737"/>
          </a:xfrm>
        </p:spPr>
        <p:txBody>
          <a:bodyPr anchor="b"/>
          <a:lstStyle>
            <a:lvl1pPr>
              <a:defRPr sz="4500"/>
            </a:lvl1pPr>
          </a:lstStyle>
          <a:p>
            <a:r>
              <a:rPr lang="fr-FR"/>
              <a:t>Cliquez et modifiez le titre</a:t>
            </a:r>
          </a:p>
        </p:txBody>
      </p:sp>
      <p:sp>
        <p:nvSpPr>
          <p:cNvPr id="11" name="Espace réservé du texte 2"/>
          <p:cNvSpPr>
            <a:spLocks noGrp="1"/>
          </p:cNvSpPr>
          <p:nvPr>
            <p:ph type="body" idx="1"/>
          </p:nvPr>
        </p:nvSpPr>
        <p:spPr>
          <a:xfrm>
            <a:off x="5890439" y="4562476"/>
            <a:ext cx="3073013" cy="1224072"/>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168942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seul">
    <p:bg>
      <p:bgPr>
        <a:solidFill>
          <a:schemeClr val="bg1"/>
        </a:solidFill>
        <a:effectLst/>
      </p:bgPr>
    </p:bg>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715"/>
          </a:xfrm>
          <a:prstGeom prst="rect">
            <a:avLst/>
          </a:prstGeom>
        </p:spPr>
      </p:pic>
      <p:sp>
        <p:nvSpPr>
          <p:cNvPr id="7" name="Titre 1"/>
          <p:cNvSpPr>
            <a:spLocks noGrp="1"/>
          </p:cNvSpPr>
          <p:nvPr>
            <p:ph type="title"/>
          </p:nvPr>
        </p:nvSpPr>
        <p:spPr>
          <a:xfrm>
            <a:off x="4488486" y="1709739"/>
            <a:ext cx="4348672" cy="2852737"/>
          </a:xfrm>
        </p:spPr>
        <p:txBody>
          <a:bodyPr anchor="b"/>
          <a:lstStyle>
            <a:lvl1pPr>
              <a:defRPr sz="4500"/>
            </a:lvl1pPr>
          </a:lstStyle>
          <a:p>
            <a:r>
              <a:rPr lang="fr-FR"/>
              <a:t>Cliquez et modifiez le titre</a:t>
            </a:r>
          </a:p>
        </p:txBody>
      </p:sp>
      <p:sp>
        <p:nvSpPr>
          <p:cNvPr id="8" name="Espace réservé du texte 2"/>
          <p:cNvSpPr>
            <a:spLocks noGrp="1"/>
          </p:cNvSpPr>
          <p:nvPr>
            <p:ph type="body" idx="1"/>
          </p:nvPr>
        </p:nvSpPr>
        <p:spPr>
          <a:xfrm>
            <a:off x="4488486" y="4589464"/>
            <a:ext cx="4348672"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2" name="Rectangle 1"/>
          <p:cNvSpPr/>
          <p:nvPr userDrawn="1"/>
        </p:nvSpPr>
        <p:spPr>
          <a:xfrm>
            <a:off x="-1559379" y="0"/>
            <a:ext cx="1338944" cy="1131079"/>
          </a:xfrm>
          <a:prstGeom prst="rect">
            <a:avLst/>
          </a:prstGeom>
        </p:spPr>
        <p:txBody>
          <a:bodyPr wrap="square">
            <a:spAutoFit/>
          </a:bodyPr>
          <a:lstStyle/>
          <a:p>
            <a:r>
              <a:rPr lang="fr-FR" sz="750" b="1" dirty="0"/>
              <a:t>Insérez une image sous l’image sectorielle.</a:t>
            </a:r>
          </a:p>
          <a:p>
            <a:r>
              <a:rPr lang="fr-FR" sz="750" dirty="0"/>
              <a:t>Truc : Une fois que l’image est insérée, faire un clic droit, sélectionner « arrière-plan » et une deuxième fois « arrière-plan ». Agrandir et déplacer votre image pour couvrir l’espace blanc.</a:t>
            </a:r>
          </a:p>
        </p:txBody>
      </p:sp>
    </p:spTree>
    <p:extLst>
      <p:ext uri="{BB962C8B-B14F-4D97-AF65-F5344CB8AC3E}">
        <p14:creationId xmlns:p14="http://schemas.microsoft.com/office/powerpoint/2010/main" val="43634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559379" y="0"/>
            <a:ext cx="1338944" cy="1131079"/>
          </a:xfrm>
          <a:prstGeom prst="rect">
            <a:avLst/>
          </a:prstGeom>
        </p:spPr>
        <p:txBody>
          <a:bodyPr wrap="square">
            <a:spAutoFit/>
          </a:bodyPr>
          <a:lstStyle/>
          <a:p>
            <a:r>
              <a:rPr lang="fr-FR" sz="750" b="1" dirty="0"/>
              <a:t>Insérez une image sous l’image sectorielle.</a:t>
            </a:r>
          </a:p>
          <a:p>
            <a:r>
              <a:rPr lang="fr-FR" sz="750" dirty="0"/>
              <a:t>Truc : Une fois que l’image est insérée, faire un clic droit, sélectionner « arrière-plan » et une deuxième fois « arrière-plan ». Agrandir et déplacer votre image pour couvrir l’espace blanc.</a:t>
            </a:r>
          </a:p>
        </p:txBody>
      </p:sp>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5715"/>
          </a:xfrm>
          <a:prstGeom prst="rect">
            <a:avLst/>
          </a:prstGeom>
        </p:spPr>
      </p:pic>
      <p:sp>
        <p:nvSpPr>
          <p:cNvPr id="8" name="Titre 1"/>
          <p:cNvSpPr>
            <a:spLocks noGrp="1"/>
          </p:cNvSpPr>
          <p:nvPr>
            <p:ph type="title"/>
          </p:nvPr>
        </p:nvSpPr>
        <p:spPr>
          <a:xfrm>
            <a:off x="5094514" y="1260703"/>
            <a:ext cx="3832450" cy="2852737"/>
          </a:xfrm>
        </p:spPr>
        <p:txBody>
          <a:bodyPr anchor="b"/>
          <a:lstStyle>
            <a:lvl1pPr>
              <a:defRPr sz="4500"/>
            </a:lvl1pPr>
          </a:lstStyle>
          <a:p>
            <a:r>
              <a:rPr lang="fr-FR" dirty="0"/>
              <a:t>Cliquez et modifiez le titre</a:t>
            </a:r>
          </a:p>
        </p:txBody>
      </p:sp>
      <p:sp>
        <p:nvSpPr>
          <p:cNvPr id="10" name="Espace réservé du texte 2"/>
          <p:cNvSpPr>
            <a:spLocks noGrp="1"/>
          </p:cNvSpPr>
          <p:nvPr>
            <p:ph type="body" idx="1"/>
          </p:nvPr>
        </p:nvSpPr>
        <p:spPr>
          <a:xfrm>
            <a:off x="5094514" y="4140428"/>
            <a:ext cx="3832449" cy="1500187"/>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209255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u avec lég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5715"/>
          </a:xfrm>
          <a:prstGeom prst="rect">
            <a:avLst/>
          </a:prstGeom>
        </p:spPr>
      </p:pic>
      <p:sp>
        <p:nvSpPr>
          <p:cNvPr id="9" name="Titre 1"/>
          <p:cNvSpPr>
            <a:spLocks noGrp="1"/>
          </p:cNvSpPr>
          <p:nvPr>
            <p:ph type="title"/>
          </p:nvPr>
        </p:nvSpPr>
        <p:spPr>
          <a:xfrm>
            <a:off x="5890440" y="1709739"/>
            <a:ext cx="3073013" cy="2852737"/>
          </a:xfrm>
        </p:spPr>
        <p:txBody>
          <a:bodyPr anchor="b"/>
          <a:lstStyle>
            <a:lvl1pPr>
              <a:defRPr sz="4500"/>
            </a:lvl1pPr>
          </a:lstStyle>
          <a:p>
            <a:r>
              <a:rPr lang="fr-FR" dirty="0"/>
              <a:t>Cliquez et modifiez le titre</a:t>
            </a:r>
          </a:p>
        </p:txBody>
      </p:sp>
      <p:sp>
        <p:nvSpPr>
          <p:cNvPr id="10" name="Espace réservé du texte 2"/>
          <p:cNvSpPr>
            <a:spLocks noGrp="1"/>
          </p:cNvSpPr>
          <p:nvPr>
            <p:ph type="body" idx="1"/>
          </p:nvPr>
        </p:nvSpPr>
        <p:spPr>
          <a:xfrm>
            <a:off x="5890440" y="4562476"/>
            <a:ext cx="3073013" cy="1224072"/>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6" name="Rectangle 5"/>
          <p:cNvSpPr/>
          <p:nvPr userDrawn="1"/>
        </p:nvSpPr>
        <p:spPr>
          <a:xfrm>
            <a:off x="-1559379" y="0"/>
            <a:ext cx="1338944" cy="1131079"/>
          </a:xfrm>
          <a:prstGeom prst="rect">
            <a:avLst/>
          </a:prstGeom>
        </p:spPr>
        <p:txBody>
          <a:bodyPr wrap="square">
            <a:spAutoFit/>
          </a:bodyPr>
          <a:lstStyle/>
          <a:p>
            <a:r>
              <a:rPr lang="fr-FR" sz="750" b="1" dirty="0"/>
              <a:t>Insérez une image sous l’image sectorielle.</a:t>
            </a:r>
          </a:p>
          <a:p>
            <a:r>
              <a:rPr lang="fr-FR" sz="750" dirty="0"/>
              <a:t>Truc : Une fois que l’image est insérée, faire un clic droit, sélectionner « arrière-plan » et une deuxième fois « arrière-plan ». Agrandir et déplacer votre image pour couvrir l’espace blanc.</a:t>
            </a:r>
          </a:p>
        </p:txBody>
      </p:sp>
    </p:spTree>
    <p:extLst>
      <p:ext uri="{BB962C8B-B14F-4D97-AF65-F5344CB8AC3E}">
        <p14:creationId xmlns:p14="http://schemas.microsoft.com/office/powerpoint/2010/main" val="21981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736" y="365126"/>
            <a:ext cx="6041572" cy="916667"/>
          </a:xfrm>
          <a:prstGeom prst="rect">
            <a:avLst/>
          </a:prstGeom>
        </p:spPr>
        <p:txBody>
          <a:bodyPr vert="horz" lIns="91440" tIns="45720" rIns="91440" bIns="45720" rtlCol="0" anchor="ctr">
            <a:normAutofit/>
          </a:bodyPr>
          <a:lstStyle/>
          <a:p>
            <a:r>
              <a:rPr lang="fr-FR" dirty="0"/>
              <a:t>Cliquez et modifiez le titre</a:t>
            </a:r>
            <a:endParaRPr lang="en-US" dirty="0"/>
          </a:p>
        </p:txBody>
      </p:sp>
      <p:sp>
        <p:nvSpPr>
          <p:cNvPr id="3" name="Text Placeholder 2"/>
          <p:cNvSpPr>
            <a:spLocks noGrp="1"/>
          </p:cNvSpPr>
          <p:nvPr>
            <p:ph type="body" idx="1"/>
          </p:nvPr>
        </p:nvSpPr>
        <p:spPr>
          <a:xfrm>
            <a:off x="334736" y="1632857"/>
            <a:ext cx="8466364" cy="454410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3/7/2020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30629" y="6356351"/>
            <a:ext cx="4082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1394561514"/>
      </p:ext>
    </p:extLst>
  </p:cSld>
  <p:clrMap bg1="lt1" tx1="dk1" bg2="lt2" tx2="dk2" accent1="accent1" accent2="accent2" accent3="accent3" accent4="accent4" accent5="accent5" accent6="accent6" hlink="hlink" folHlink="folHlink"/>
  <p:sldLayoutIdLst>
    <p:sldLayoutId id="2147483671" r:id="rId1"/>
    <p:sldLayoutId id="2147483660" r:id="rId2"/>
    <p:sldLayoutId id="2147483649" r:id="rId3"/>
    <p:sldLayoutId id="2147483670" r:id="rId4"/>
    <p:sldLayoutId id="2147483652" r:id="rId5"/>
    <p:sldLayoutId id="2147483653"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6.xml"/><Relationship Id="rId1" Type="http://schemas.openxmlformats.org/officeDocument/2006/relationships/tags" Target="../tags/tag4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hyperlink" Target="http://legisquebec.gouv.qc.ca/fr/ShowDoc/cs/P-38.002" TargetMode="External"/><Relationship Id="rId5" Type="http://schemas.openxmlformats.org/officeDocument/2006/relationships/hyperlink" Target="http://legisquebec.gouv.qc.ca/fr/showDoc/cs/A-2?&amp;digest=" TargetMode="External"/><Relationship Id="rId4"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6.xml"/><Relationship Id="rId1" Type="http://schemas.openxmlformats.org/officeDocument/2006/relationships/tags" Target="../tags/tag55.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8.xml"/><Relationship Id="rId1" Type="http://schemas.openxmlformats.org/officeDocument/2006/relationships/tags" Target="../tags/tag5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9144000" cy="6855715"/>
          </a:xfrm>
          <a:prstGeom prst="rect">
            <a:avLst/>
          </a:prstGeom>
        </p:spPr>
      </p:pic>
      <p:sp>
        <p:nvSpPr>
          <p:cNvPr id="2" name="Titre 1"/>
          <p:cNvSpPr>
            <a:spLocks noGrp="1"/>
          </p:cNvSpPr>
          <p:nvPr>
            <p:ph type="title"/>
            <p:custDataLst>
              <p:tags r:id="rId2"/>
            </p:custDataLst>
          </p:nvPr>
        </p:nvSpPr>
        <p:spPr>
          <a:xfrm>
            <a:off x="1545021" y="1502979"/>
            <a:ext cx="6177472" cy="789189"/>
          </a:xfrm>
        </p:spPr>
        <p:txBody>
          <a:bodyPr/>
          <a:lstStyle/>
          <a:p>
            <a:r>
              <a:rPr lang="fr-FR" b="1" dirty="0"/>
              <a:t>Chasse à l’aide d’un chien </a:t>
            </a:r>
          </a:p>
        </p:txBody>
      </p:sp>
      <p:sp>
        <p:nvSpPr>
          <p:cNvPr id="3" name="Espace réservé du texte 2"/>
          <p:cNvSpPr>
            <a:spLocks noGrp="1"/>
          </p:cNvSpPr>
          <p:nvPr>
            <p:ph type="body" idx="1"/>
            <p:custDataLst>
              <p:tags r:id="rId3"/>
            </p:custDataLst>
          </p:nvPr>
        </p:nvSpPr>
        <p:spPr>
          <a:xfrm>
            <a:off x="5906814" y="4253059"/>
            <a:ext cx="3142593" cy="1500187"/>
          </a:xfrm>
        </p:spPr>
        <p:txBody>
          <a:bodyPr>
            <a:normAutofit/>
          </a:bodyPr>
          <a:lstStyle/>
          <a:p>
            <a:endParaRPr lang="fr-FR" dirty="0"/>
          </a:p>
          <a:p>
            <a:pPr lvl="0" defTabSz="457200" fontAlgn="base">
              <a:lnSpc>
                <a:spcPct val="100000"/>
              </a:lnSpc>
              <a:spcBef>
                <a:spcPct val="20000"/>
              </a:spcBef>
              <a:spcAft>
                <a:spcPct val="0"/>
              </a:spcAft>
            </a:pPr>
            <a:r>
              <a:rPr lang="fr-CA" altLang="fr-FR" sz="1400" dirty="0">
                <a:solidFill>
                  <a:srgbClr val="898989"/>
                </a:solidFill>
                <a:latin typeface="Arial" panose="020B0604020202020204" pitchFamily="34" charset="0"/>
                <a:ea typeface="ＭＳ Ｐゴシック" panose="020B0600070205080204" pitchFamily="34" charset="-128"/>
              </a:rPr>
              <a:t>Par : Alain Chaîné</a:t>
            </a:r>
          </a:p>
          <a:p>
            <a:pPr lvl="0" defTabSz="457200" fontAlgn="base">
              <a:lnSpc>
                <a:spcPct val="100000"/>
              </a:lnSpc>
              <a:spcBef>
                <a:spcPct val="20000"/>
              </a:spcBef>
              <a:spcAft>
                <a:spcPct val="0"/>
              </a:spcAft>
            </a:pPr>
            <a:r>
              <a:rPr lang="fr-FR" sz="1400" dirty="0">
                <a:solidFill>
                  <a:prstClr val="black">
                    <a:tint val="75000"/>
                  </a:prstClr>
                </a:solidFill>
                <a:ea typeface="ＭＳ Ｐゴシック" pitchFamily="-106" charset="-128"/>
              </a:rPr>
              <a:t>Service des affaires législatives fauniques (SALF)</a:t>
            </a:r>
            <a:endParaRPr lang="fr-FR" dirty="0"/>
          </a:p>
          <a:p>
            <a:r>
              <a:rPr lang="fr-FR" dirty="0"/>
              <a:t>7 mars 2020</a:t>
            </a:r>
          </a:p>
        </p:txBody>
      </p:sp>
    </p:spTree>
    <p:extLst>
      <p:ext uri="{BB962C8B-B14F-4D97-AF65-F5344CB8AC3E}">
        <p14:creationId xmlns:p14="http://schemas.microsoft.com/office/powerpoint/2010/main" val="1453977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787350" y="273053"/>
            <a:ext cx="4499150" cy="814521"/>
          </a:xfrm>
        </p:spPr>
        <p:txBody>
          <a:bodyPr>
            <a:normAutofit/>
          </a:bodyPr>
          <a:lstStyle/>
          <a:p>
            <a:pPr algn="just"/>
            <a:r>
              <a:rPr lang="fr-CA" sz="2400" b="1" dirty="0"/>
              <a:t>Activité sans armes</a:t>
            </a:r>
          </a:p>
        </p:txBody>
      </p:sp>
      <p:sp>
        <p:nvSpPr>
          <p:cNvPr id="3" name="Espace réservé du texte 2"/>
          <p:cNvSpPr>
            <a:spLocks noGrp="1"/>
          </p:cNvSpPr>
          <p:nvPr>
            <p:ph type="body" sz="quarter" idx="10"/>
            <p:custDataLst>
              <p:tags r:id="rId2"/>
            </p:custDataLst>
          </p:nvPr>
        </p:nvSpPr>
        <p:spPr>
          <a:xfrm>
            <a:off x="935419" y="3521160"/>
            <a:ext cx="7357241" cy="3037295"/>
          </a:xfrm>
        </p:spPr>
        <p:txBody>
          <a:bodyPr>
            <a:normAutofit/>
          </a:bodyPr>
          <a:lstStyle/>
          <a:p>
            <a:pPr marL="0" indent="0" algn="just">
              <a:buNone/>
            </a:pPr>
            <a:r>
              <a:rPr lang="fr-CA" sz="2000" dirty="0"/>
              <a:t>Les activités de dressage et de compétition de chiens de chasse (chien rapporteur, chien d'arrêt et leveur, chien courant) qui s'effectuent à l'aide d'un animal autre que l'orignal, l'ours noir, le cerf de Virginie et le </a:t>
            </a:r>
            <a:r>
              <a:rPr lang="fr-CA" sz="2000" dirty="0" err="1"/>
              <a:t>boeuf</a:t>
            </a:r>
            <a:r>
              <a:rPr lang="fr-CA" sz="2000" dirty="0"/>
              <a:t> musqué sont permises du 1er juillet au 1er avril de l'année suivante, lorsque la personne qui les pratique n'est pas en possession d'une arme.</a:t>
            </a:r>
          </a:p>
        </p:txBody>
      </p:sp>
      <p:sp>
        <p:nvSpPr>
          <p:cNvPr id="4" name="Rectangle 3"/>
          <p:cNvSpPr/>
          <p:nvPr/>
        </p:nvSpPr>
        <p:spPr>
          <a:xfrm>
            <a:off x="935419" y="2117771"/>
            <a:ext cx="4572000" cy="646331"/>
          </a:xfrm>
          <a:prstGeom prst="rect">
            <a:avLst/>
          </a:prstGeom>
        </p:spPr>
        <p:txBody>
          <a:bodyPr>
            <a:spAutoFit/>
          </a:bodyPr>
          <a:lstStyle/>
          <a:p>
            <a:pPr lvl="0">
              <a:defRPr/>
            </a:pPr>
            <a:r>
              <a:rPr lang="fr-CA" b="1" dirty="0"/>
              <a:t>C-61.1, r.1  Règlement sur les activités de chasse article 27</a:t>
            </a:r>
            <a:endParaRPr lang="fr-CA" dirty="0"/>
          </a:p>
        </p:txBody>
      </p:sp>
    </p:spTree>
    <p:extLst>
      <p:ext uri="{BB962C8B-B14F-4D97-AF65-F5344CB8AC3E}">
        <p14:creationId xmlns:p14="http://schemas.microsoft.com/office/powerpoint/2010/main" val="814128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856206" y="224708"/>
            <a:ext cx="4472773" cy="814521"/>
          </a:xfrm>
        </p:spPr>
        <p:txBody>
          <a:bodyPr>
            <a:normAutofit/>
          </a:bodyPr>
          <a:lstStyle/>
          <a:p>
            <a:r>
              <a:rPr lang="fr-CA" sz="2400" b="1" dirty="0"/>
              <a:t>Activité sans armes</a:t>
            </a:r>
          </a:p>
        </p:txBody>
      </p:sp>
      <p:sp>
        <p:nvSpPr>
          <p:cNvPr id="3" name="Espace réservé du texte 2"/>
          <p:cNvSpPr>
            <a:spLocks noGrp="1"/>
          </p:cNvSpPr>
          <p:nvPr>
            <p:ph type="body" sz="quarter" idx="10"/>
            <p:custDataLst>
              <p:tags r:id="rId2"/>
            </p:custDataLst>
          </p:nvPr>
        </p:nvSpPr>
        <p:spPr>
          <a:xfrm>
            <a:off x="798787" y="3260939"/>
            <a:ext cx="7388772" cy="2566849"/>
          </a:xfrm>
        </p:spPr>
        <p:txBody>
          <a:bodyPr>
            <a:normAutofit/>
          </a:bodyPr>
          <a:lstStyle/>
          <a:p>
            <a:pPr marL="0" indent="0" algn="just">
              <a:buNone/>
            </a:pPr>
            <a:r>
              <a:rPr lang="fr-CA" sz="2000" dirty="0"/>
              <a:t>Malgré l’article 27 la compétition et le dressage de beagles, des chiens spécialisés dans la chasse aux lièvres et aux lapins, sont permis toute l'année dans les boisés privés, avec la permission du propriétaire, à la condition que l'on ne soit pas en possession d'une arme.</a:t>
            </a:r>
          </a:p>
        </p:txBody>
      </p:sp>
      <p:sp>
        <p:nvSpPr>
          <p:cNvPr id="4" name="Rectangle 3"/>
          <p:cNvSpPr/>
          <p:nvPr/>
        </p:nvSpPr>
        <p:spPr>
          <a:xfrm>
            <a:off x="798787" y="2062699"/>
            <a:ext cx="4572000" cy="646331"/>
          </a:xfrm>
          <a:prstGeom prst="rect">
            <a:avLst/>
          </a:prstGeom>
        </p:spPr>
        <p:txBody>
          <a:bodyPr>
            <a:spAutoFit/>
          </a:bodyPr>
          <a:lstStyle/>
          <a:p>
            <a:pPr lvl="0">
              <a:defRPr/>
            </a:pPr>
            <a:r>
              <a:rPr lang="fr-CA" b="1" dirty="0"/>
              <a:t>C-61.1, r.1  Règlement sur les activités de chasse article </a:t>
            </a:r>
            <a:r>
              <a:rPr lang="fr-CA" dirty="0"/>
              <a:t>28</a:t>
            </a:r>
          </a:p>
        </p:txBody>
      </p:sp>
    </p:spTree>
    <p:extLst>
      <p:ext uri="{BB962C8B-B14F-4D97-AF65-F5344CB8AC3E}">
        <p14:creationId xmlns:p14="http://schemas.microsoft.com/office/powerpoint/2010/main" val="315963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custDataLst>
              <p:tags r:id="rId1"/>
            </p:custDataLst>
          </p:nvPr>
        </p:nvSpPr>
        <p:spPr>
          <a:xfrm>
            <a:off x="809298" y="1907930"/>
            <a:ext cx="7386388" cy="4233863"/>
          </a:xfrm>
        </p:spPr>
        <p:txBody>
          <a:bodyPr>
            <a:noAutofit/>
          </a:bodyPr>
          <a:lstStyle/>
          <a:p>
            <a:pPr marL="0" indent="0" algn="just">
              <a:buNone/>
            </a:pPr>
            <a:r>
              <a:rPr lang="fr-CA" sz="2000" dirty="0"/>
              <a:t>Question:</a:t>
            </a:r>
          </a:p>
          <a:p>
            <a:pPr marL="0" indent="0" algn="just">
              <a:buNone/>
            </a:pPr>
            <a:r>
              <a:rPr lang="fr-CA" sz="2000" dirty="0"/>
              <a:t>Le dressage d’un chien ou une compétition impliquant une arme même sans munitions ou avec des munitions à blanc, est-il considérée comme étant « chasser » ? </a:t>
            </a:r>
          </a:p>
          <a:p>
            <a:pPr marL="0" indent="0" algn="just">
              <a:buNone/>
            </a:pPr>
            <a:endParaRPr lang="fr-CA" sz="2000" dirty="0"/>
          </a:p>
          <a:p>
            <a:pPr marL="0" indent="0" algn="just">
              <a:buNone/>
            </a:pPr>
            <a:r>
              <a:rPr lang="fr-CA" sz="2000" dirty="0"/>
              <a:t>Définition:</a:t>
            </a:r>
          </a:p>
          <a:p>
            <a:pPr marL="0" indent="0" algn="just">
              <a:buNone/>
            </a:pPr>
            <a:r>
              <a:rPr lang="fr-CA" sz="2000" dirty="0"/>
              <a:t>«chasser»:  pourchasser un animal, le poursuivre, le harceler, le traquer, le mutiler, l'appeler, le suivre, être à son affût, le localiser, ou tenter de le faire, </a:t>
            </a:r>
            <a:r>
              <a:rPr lang="fr-CA" sz="2000" b="1" dirty="0"/>
              <a:t>tout en étant en possession d'une arme</a:t>
            </a:r>
            <a:r>
              <a:rPr lang="fr-CA" sz="2000" dirty="0"/>
              <a:t>, ou tirer cet animal, le tuer, le capturer, ou tenter de le faire, à l'exception de le piéger.</a:t>
            </a:r>
          </a:p>
          <a:p>
            <a:pPr marL="457200" lvl="1" indent="0" algn="just">
              <a:buNone/>
            </a:pPr>
            <a:endParaRPr lang="fr-CA" sz="2000" dirty="0"/>
          </a:p>
        </p:txBody>
      </p:sp>
      <p:sp>
        <p:nvSpPr>
          <p:cNvPr id="4" name="Titre 1"/>
          <p:cNvSpPr>
            <a:spLocks noGrp="1"/>
          </p:cNvSpPr>
          <p:nvPr>
            <p:ph type="title"/>
            <p:custDataLst>
              <p:tags r:id="rId2"/>
            </p:custDataLst>
          </p:nvPr>
        </p:nvSpPr>
        <p:spPr>
          <a:xfrm>
            <a:off x="2007157" y="237882"/>
            <a:ext cx="6188529" cy="814521"/>
          </a:xfrm>
        </p:spPr>
        <p:txBody>
          <a:bodyPr>
            <a:normAutofit/>
          </a:bodyPr>
          <a:lstStyle/>
          <a:p>
            <a:r>
              <a:rPr lang="fr-CA" sz="2400" b="1" dirty="0"/>
              <a:t>Activité sans armes</a:t>
            </a:r>
          </a:p>
        </p:txBody>
      </p:sp>
    </p:spTree>
    <p:extLst>
      <p:ext uri="{BB962C8B-B14F-4D97-AF65-F5344CB8AC3E}">
        <p14:creationId xmlns:p14="http://schemas.microsoft.com/office/powerpoint/2010/main" val="737702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custDataLst>
              <p:tags r:id="rId1"/>
            </p:custDataLst>
          </p:nvPr>
        </p:nvSpPr>
        <p:spPr>
          <a:xfrm>
            <a:off x="788276" y="1784838"/>
            <a:ext cx="7407410" cy="4058914"/>
          </a:xfrm>
        </p:spPr>
        <p:txBody>
          <a:bodyPr>
            <a:noAutofit/>
          </a:bodyPr>
          <a:lstStyle/>
          <a:p>
            <a:pPr marL="0" indent="0" algn="just">
              <a:buNone/>
            </a:pPr>
            <a:r>
              <a:rPr lang="fr-CA" sz="2000" dirty="0"/>
              <a:t>Question:</a:t>
            </a:r>
          </a:p>
          <a:p>
            <a:pPr marL="0" indent="0" algn="just">
              <a:buNone/>
            </a:pPr>
            <a:r>
              <a:rPr lang="fr-CA" sz="2000" dirty="0"/>
              <a:t>Est-ce que capturer ou tenter de capturer un animal mort est considéré́ comme chasser ? (ex : dans le dressage au rapport utilisant un oiseau mort)?</a:t>
            </a:r>
          </a:p>
          <a:p>
            <a:pPr marL="0" indent="0" algn="just">
              <a:buNone/>
            </a:pPr>
            <a:endParaRPr lang="fr-CA" sz="2000" dirty="0"/>
          </a:p>
          <a:p>
            <a:pPr marL="0" indent="0" algn="just">
              <a:buNone/>
            </a:pPr>
            <a:r>
              <a:rPr lang="fr-CA" sz="2000" dirty="0"/>
              <a:t>OM 2 (1) </a:t>
            </a:r>
          </a:p>
          <a:p>
            <a:pPr marL="0" indent="0" algn="just">
              <a:buNone/>
            </a:pPr>
            <a:r>
              <a:rPr lang="fr-CA" sz="2000" dirty="0"/>
              <a:t>« chasser » Signifie pourchasser, poursuivre, harceler, traquer, suivre un oiseau migrateur ou être à son affût, ou tenter de capturer, d'abattre, de blesser ou de harceler un oiseau migrateur, que l'oiseau soit ou non capturé, abattu ou blessé.</a:t>
            </a:r>
          </a:p>
        </p:txBody>
      </p:sp>
      <p:sp>
        <p:nvSpPr>
          <p:cNvPr id="4" name="Titre 1"/>
          <p:cNvSpPr>
            <a:spLocks noGrp="1"/>
          </p:cNvSpPr>
          <p:nvPr>
            <p:ph type="title"/>
            <p:custDataLst>
              <p:tags r:id="rId2"/>
            </p:custDataLst>
          </p:nvPr>
        </p:nvSpPr>
        <p:spPr>
          <a:xfrm>
            <a:off x="2007157" y="237882"/>
            <a:ext cx="6188529" cy="814521"/>
          </a:xfrm>
        </p:spPr>
        <p:txBody>
          <a:bodyPr>
            <a:normAutofit/>
          </a:bodyPr>
          <a:lstStyle/>
          <a:p>
            <a:r>
              <a:rPr lang="fr-CA" sz="2400" b="1" dirty="0"/>
              <a:t>Activité sans armes</a:t>
            </a:r>
          </a:p>
        </p:txBody>
      </p:sp>
    </p:spTree>
    <p:extLst>
      <p:ext uri="{BB962C8B-B14F-4D97-AF65-F5344CB8AC3E}">
        <p14:creationId xmlns:p14="http://schemas.microsoft.com/office/powerpoint/2010/main" val="1510820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sz="2400" b="1" dirty="0">
                <a:solidFill>
                  <a:srgbClr val="000000"/>
                </a:solidFill>
              </a:rPr>
              <a:t>C-61.1, r.12  Règlement sur la chasse </a:t>
            </a:r>
            <a:endParaRPr lang="fr-CA" dirty="0"/>
          </a:p>
        </p:txBody>
      </p:sp>
      <p:sp>
        <p:nvSpPr>
          <p:cNvPr id="3" name="Espace réservé du texte 2"/>
          <p:cNvSpPr>
            <a:spLocks noGrp="1"/>
          </p:cNvSpPr>
          <p:nvPr>
            <p:ph type="body" sz="quarter" idx="10"/>
            <p:custDataLst>
              <p:tags r:id="rId2"/>
            </p:custDataLst>
          </p:nvPr>
        </p:nvSpPr>
        <p:spPr>
          <a:xfrm>
            <a:off x="809298" y="2428288"/>
            <a:ext cx="7367750" cy="2858415"/>
          </a:xfrm>
        </p:spPr>
        <p:txBody>
          <a:bodyPr>
            <a:noAutofit/>
          </a:bodyPr>
          <a:lstStyle/>
          <a:p>
            <a:pPr marL="0" indent="0" algn="just">
              <a:buNone/>
            </a:pPr>
            <a:r>
              <a:rPr lang="fr-CA" sz="2000" dirty="0"/>
              <a:t>20. La chasse est permise lors des activités de dressage et de compétition de chiens de chasse prévues au Règlement sur les activités de chasse (chapitre C-61.1, r. 1) pour les animaux et dans les conditions prévues à l'annexe III du présent règlement pourvu que l'activité se déroule sur une terre autre qu'une terre du domaine de l'État et dans un ravage.</a:t>
            </a:r>
          </a:p>
        </p:txBody>
      </p:sp>
    </p:spTree>
    <p:extLst>
      <p:ext uri="{BB962C8B-B14F-4D97-AF65-F5344CB8AC3E}">
        <p14:creationId xmlns:p14="http://schemas.microsoft.com/office/powerpoint/2010/main" val="215723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2400" b="1" dirty="0">
                <a:solidFill>
                  <a:srgbClr val="000000"/>
                </a:solidFill>
              </a:rPr>
              <a:t>C-61.1, r.12  Règlement sur la chasse</a:t>
            </a:r>
            <a:br>
              <a:rPr lang="fr-CA" sz="2400" b="1" dirty="0">
                <a:solidFill>
                  <a:srgbClr val="000000"/>
                </a:solidFill>
              </a:rPr>
            </a:br>
            <a:r>
              <a:rPr lang="fr-CA" sz="2800" dirty="0">
                <a:solidFill>
                  <a:srgbClr val="000000"/>
                </a:solidFill>
                <a:latin typeface="Calibri" panose="020F0502020204030204"/>
                <a:ea typeface="+mn-ea"/>
                <a:cs typeface="+mn-cs"/>
              </a:rPr>
              <a:t>annexe III</a:t>
            </a:r>
            <a:endParaRPr lang="fr-CA" dirty="0"/>
          </a:p>
        </p:txBody>
      </p:sp>
      <p:sp>
        <p:nvSpPr>
          <p:cNvPr id="3" name="Espace réservé du texte 2"/>
          <p:cNvSpPr>
            <a:spLocks noGrp="1"/>
          </p:cNvSpPr>
          <p:nvPr>
            <p:ph type="body" sz="quarter" idx="10"/>
          </p:nvPr>
        </p:nvSpPr>
        <p:spPr>
          <a:xfrm>
            <a:off x="809296" y="1776247"/>
            <a:ext cx="7367751" cy="3962401"/>
          </a:xfrm>
        </p:spPr>
        <p:txBody>
          <a:bodyPr>
            <a:normAutofit fontScale="25000" lnSpcReduction="20000"/>
          </a:bodyPr>
          <a:lstStyle/>
          <a:p>
            <a:pPr marL="0" indent="0" algn="just">
              <a:buNone/>
            </a:pPr>
            <a:r>
              <a:rPr lang="fr-CA" sz="8000" dirty="0"/>
              <a:t>4 périodes de chasse avec chien:</a:t>
            </a:r>
          </a:p>
          <a:p>
            <a:pPr marL="0" indent="0" algn="just">
              <a:buNone/>
            </a:pPr>
            <a:endParaRPr lang="fr-CA" sz="8000" dirty="0"/>
          </a:p>
          <a:p>
            <a:pPr marL="514350" indent="-514350" algn="just">
              <a:buFont typeface="+mj-lt"/>
              <a:buAutoNum type="arabicPeriod"/>
            </a:pPr>
            <a:r>
              <a:rPr lang="fr-CA" sz="8000" dirty="0"/>
              <a:t>Petits gibiers;</a:t>
            </a:r>
          </a:p>
          <a:p>
            <a:pPr marL="514350" lvl="0" indent="-514350" algn="just">
              <a:buFont typeface="+mj-lt"/>
              <a:buAutoNum type="arabicPeriod"/>
            </a:pPr>
            <a:r>
              <a:rPr lang="fr-CA" sz="8000" dirty="0">
                <a:solidFill>
                  <a:srgbClr val="000000"/>
                </a:solidFill>
              </a:rPr>
              <a:t>Activités de dressage et de compétition de chiens de chasse, à l'aide de Caille, Colin de Virginie, Faisan, Francolin, Perdrix bartavelle, Perdrix </a:t>
            </a:r>
            <a:r>
              <a:rPr lang="fr-CA" sz="8000" dirty="0" err="1">
                <a:solidFill>
                  <a:srgbClr val="000000"/>
                </a:solidFill>
              </a:rPr>
              <a:t>choukar</a:t>
            </a:r>
            <a:r>
              <a:rPr lang="fr-CA" sz="8000" dirty="0">
                <a:solidFill>
                  <a:srgbClr val="000000"/>
                </a:solidFill>
              </a:rPr>
              <a:t>, Perdrix rouge, Pigeon biset et Pintade</a:t>
            </a:r>
          </a:p>
          <a:p>
            <a:pPr marL="514350" indent="-514350" algn="just">
              <a:buFont typeface="+mj-lt"/>
              <a:buAutoNum type="arabicPeriod"/>
            </a:pPr>
            <a:r>
              <a:rPr lang="fr-CA" sz="8000" dirty="0"/>
              <a:t>Chasse aux raton laveur la nuit;</a:t>
            </a:r>
          </a:p>
          <a:p>
            <a:pPr marL="514350" indent="-514350" algn="just">
              <a:buFont typeface="+mj-lt"/>
              <a:buAutoNum type="arabicPeriod"/>
            </a:pPr>
            <a:r>
              <a:rPr lang="fr-CA" sz="8000" dirty="0"/>
              <a:t>Dindon sauvage l’automne;</a:t>
            </a:r>
          </a:p>
          <a:p>
            <a:pPr marL="0" indent="0" algn="just">
              <a:buNone/>
            </a:pPr>
            <a:endParaRPr lang="fr-CA" sz="8000" dirty="0"/>
          </a:p>
          <a:p>
            <a:pPr marL="0" indent="0" algn="just">
              <a:buNone/>
            </a:pPr>
            <a:r>
              <a:rPr lang="fr-CA" sz="8000" dirty="0"/>
              <a:t>Note: lors de chasse ayant des activités de dressage et de compétition l’activité doit se dérouler uniquement sur une terre autre qu'une terre du domaine de l'État et dans un ravage.</a:t>
            </a:r>
          </a:p>
          <a:p>
            <a:pPr marL="514350" indent="-514350">
              <a:buFont typeface="+mj-lt"/>
              <a:buAutoNum type="arabicPeriod"/>
            </a:pPr>
            <a:endParaRPr lang="fr-CA" dirty="0"/>
          </a:p>
          <a:p>
            <a:pPr marL="514350" indent="-514350">
              <a:buFont typeface="+mj-lt"/>
              <a:buAutoNum type="arabicPeriod"/>
            </a:pPr>
            <a:endParaRPr lang="fr-CA" dirty="0"/>
          </a:p>
          <a:p>
            <a:pPr marL="514350" indent="-514350">
              <a:buFont typeface="+mj-lt"/>
              <a:buAutoNum type="arabicPeriod"/>
            </a:pPr>
            <a:endParaRPr lang="fr-CA" dirty="0"/>
          </a:p>
        </p:txBody>
      </p:sp>
    </p:spTree>
    <p:extLst>
      <p:ext uri="{BB962C8B-B14F-4D97-AF65-F5344CB8AC3E}">
        <p14:creationId xmlns:p14="http://schemas.microsoft.com/office/powerpoint/2010/main" val="2781314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52292" y="185112"/>
            <a:ext cx="6188529" cy="814521"/>
          </a:xfrm>
        </p:spPr>
        <p:txBody>
          <a:bodyPr>
            <a:normAutofit/>
          </a:bodyPr>
          <a:lstStyle/>
          <a:p>
            <a:r>
              <a:rPr lang="fr-CA" sz="2400" spc="-5" dirty="0">
                <a:latin typeface="Calibri" panose="020F0502020204030204" pitchFamily="34" charset="0"/>
                <a:ea typeface="Calibri" panose="020F0502020204030204" pitchFamily="34" charset="0"/>
                <a:cs typeface="Times New Roman" panose="02020603050405020304" pitchFamily="18" charset="0"/>
              </a:rPr>
              <a:t>Les</a:t>
            </a:r>
            <a:r>
              <a:rPr lang="fr-CA" sz="2400" spc="15" dirty="0">
                <a:latin typeface="Calibri" panose="020F0502020204030204" pitchFamily="34" charset="0"/>
                <a:ea typeface="Calibri" panose="020F0502020204030204" pitchFamily="34" charset="0"/>
                <a:cs typeface="Times New Roman" panose="02020603050405020304" pitchFamily="18" charset="0"/>
              </a:rPr>
              <a:t> </a:t>
            </a:r>
            <a:r>
              <a:rPr lang="fr-CA" sz="2400" spc="-5" dirty="0">
                <a:latin typeface="Calibri" panose="020F0502020204030204" pitchFamily="34" charset="0"/>
                <a:ea typeface="Calibri" panose="020F0502020204030204" pitchFamily="34" charset="0"/>
                <a:cs typeface="Times New Roman" panose="02020603050405020304" pitchFamily="18" charset="0"/>
              </a:rPr>
              <a:t>espèces</a:t>
            </a:r>
            <a:r>
              <a:rPr lang="fr-CA" sz="2400" spc="20" dirty="0">
                <a:latin typeface="Calibri" panose="020F0502020204030204" pitchFamily="34" charset="0"/>
                <a:ea typeface="Calibri" panose="020F0502020204030204" pitchFamily="34" charset="0"/>
                <a:cs typeface="Times New Roman" panose="02020603050405020304" pitchFamily="18" charset="0"/>
              </a:rPr>
              <a:t> </a:t>
            </a:r>
            <a:r>
              <a:rPr lang="fr-CA" sz="2400" spc="-5" dirty="0">
                <a:latin typeface="Calibri" panose="020F0502020204030204" pitchFamily="34" charset="0"/>
                <a:ea typeface="Calibri" panose="020F0502020204030204" pitchFamily="34" charset="0"/>
                <a:cs typeface="Times New Roman" panose="02020603050405020304" pitchFamily="18" charset="0"/>
              </a:rPr>
              <a:t>de</a:t>
            </a:r>
            <a:r>
              <a:rPr lang="fr-CA" sz="2400" spc="20" dirty="0">
                <a:latin typeface="Calibri" panose="020F0502020204030204" pitchFamily="34" charset="0"/>
                <a:ea typeface="Calibri" panose="020F0502020204030204" pitchFamily="34" charset="0"/>
                <a:cs typeface="Times New Roman" panose="02020603050405020304" pitchFamily="18" charset="0"/>
              </a:rPr>
              <a:t> </a:t>
            </a:r>
            <a:r>
              <a:rPr lang="fr-CA" sz="2400" spc="-5" dirty="0">
                <a:latin typeface="Calibri" panose="020F0502020204030204" pitchFamily="34" charset="0"/>
                <a:ea typeface="Calibri" panose="020F0502020204030204" pitchFamily="34" charset="0"/>
                <a:cs typeface="Times New Roman" panose="02020603050405020304" pitchFamily="18" charset="0"/>
              </a:rPr>
              <a:t>petit</a:t>
            </a:r>
            <a:r>
              <a:rPr lang="fr-CA" sz="2400" spc="25" dirty="0">
                <a:latin typeface="Calibri" panose="020F0502020204030204" pitchFamily="34" charset="0"/>
                <a:ea typeface="Calibri" panose="020F0502020204030204" pitchFamily="34" charset="0"/>
                <a:cs typeface="Times New Roman" panose="02020603050405020304" pitchFamily="18" charset="0"/>
              </a:rPr>
              <a:t> </a:t>
            </a:r>
            <a:r>
              <a:rPr lang="fr-CA" sz="2400" spc="-5" dirty="0">
                <a:latin typeface="Calibri" panose="020F0502020204030204" pitchFamily="34" charset="0"/>
                <a:ea typeface="Calibri" panose="020F0502020204030204" pitchFamily="34" charset="0"/>
                <a:cs typeface="Times New Roman" panose="02020603050405020304" pitchFamily="18" charset="0"/>
              </a:rPr>
              <a:t>gibier</a:t>
            </a:r>
            <a:r>
              <a:rPr lang="fr-CA" sz="2400" spc="25" dirty="0">
                <a:latin typeface="Calibri" panose="020F0502020204030204" pitchFamily="34" charset="0"/>
                <a:ea typeface="Calibri" panose="020F0502020204030204" pitchFamily="34" charset="0"/>
                <a:cs typeface="Times New Roman" panose="02020603050405020304" pitchFamily="18" charset="0"/>
              </a:rPr>
              <a:t> et le dindon sauvage </a:t>
            </a:r>
            <a:r>
              <a:rPr lang="fr-CA" sz="2400" spc="-5" dirty="0">
                <a:latin typeface="Calibri" panose="020F0502020204030204" pitchFamily="34" charset="0"/>
                <a:ea typeface="Calibri" panose="020F0502020204030204" pitchFamily="34" charset="0"/>
                <a:cs typeface="Times New Roman" panose="02020603050405020304" pitchFamily="18" charset="0"/>
              </a:rPr>
              <a:t>que</a:t>
            </a:r>
            <a:r>
              <a:rPr lang="fr-CA" sz="2400" spc="15" dirty="0">
                <a:latin typeface="Calibri" panose="020F0502020204030204" pitchFamily="34" charset="0"/>
                <a:ea typeface="Calibri" panose="020F0502020204030204" pitchFamily="34" charset="0"/>
                <a:cs typeface="Times New Roman" panose="02020603050405020304" pitchFamily="18" charset="0"/>
              </a:rPr>
              <a:t> </a:t>
            </a:r>
            <a:r>
              <a:rPr lang="fr-CA" sz="2400" spc="-5" dirty="0">
                <a:latin typeface="Calibri" panose="020F0502020204030204" pitchFamily="34" charset="0"/>
                <a:ea typeface="Calibri" panose="020F0502020204030204" pitchFamily="34" charset="0"/>
                <a:cs typeface="Times New Roman" panose="02020603050405020304" pitchFamily="18" charset="0"/>
              </a:rPr>
              <a:t>l'on</a:t>
            </a:r>
            <a:r>
              <a:rPr lang="fr-CA" sz="2400" spc="20" dirty="0">
                <a:latin typeface="Calibri" panose="020F0502020204030204" pitchFamily="34" charset="0"/>
                <a:ea typeface="Calibri" panose="020F0502020204030204" pitchFamily="34" charset="0"/>
                <a:cs typeface="Times New Roman" panose="02020603050405020304" pitchFamily="18" charset="0"/>
              </a:rPr>
              <a:t> </a:t>
            </a:r>
            <a:r>
              <a:rPr lang="fr-CA" sz="2400" spc="-5" dirty="0">
                <a:latin typeface="Calibri" panose="020F0502020204030204" pitchFamily="34" charset="0"/>
                <a:ea typeface="Calibri" panose="020F0502020204030204" pitchFamily="34" charset="0"/>
                <a:cs typeface="Times New Roman" panose="02020603050405020304" pitchFamily="18" charset="0"/>
              </a:rPr>
              <a:t>peut</a:t>
            </a:r>
            <a:r>
              <a:rPr lang="fr-CA" sz="2400" spc="15" dirty="0">
                <a:latin typeface="Calibri" panose="020F0502020204030204" pitchFamily="34" charset="0"/>
                <a:ea typeface="Calibri" panose="020F0502020204030204" pitchFamily="34" charset="0"/>
                <a:cs typeface="Times New Roman" panose="02020603050405020304" pitchFamily="18" charset="0"/>
              </a:rPr>
              <a:t> </a:t>
            </a:r>
            <a:r>
              <a:rPr lang="fr-CA" sz="2400" spc="-5" dirty="0">
                <a:latin typeface="Calibri" panose="020F0502020204030204" pitchFamily="34" charset="0"/>
                <a:ea typeface="Calibri" panose="020F0502020204030204" pitchFamily="34" charset="0"/>
                <a:cs typeface="Times New Roman" panose="02020603050405020304" pitchFamily="18" charset="0"/>
              </a:rPr>
              <a:t>chasser avec chien</a:t>
            </a:r>
            <a:endParaRPr lang="fr-CA" sz="2400" dirty="0"/>
          </a:p>
        </p:txBody>
      </p:sp>
      <p:grpSp>
        <p:nvGrpSpPr>
          <p:cNvPr id="4" name="Group 563"/>
          <p:cNvGrpSpPr>
            <a:grpSpLocks/>
          </p:cNvGrpSpPr>
          <p:nvPr/>
        </p:nvGrpSpPr>
        <p:grpSpPr bwMode="auto">
          <a:xfrm>
            <a:off x="1111024" y="2195460"/>
            <a:ext cx="7011940" cy="2488297"/>
            <a:chOff x="0" y="0"/>
            <a:chExt cx="9960" cy="3060"/>
          </a:xfrm>
        </p:grpSpPr>
        <p:grpSp>
          <p:nvGrpSpPr>
            <p:cNvPr id="5" name="Group 753"/>
            <p:cNvGrpSpPr>
              <a:grpSpLocks/>
            </p:cNvGrpSpPr>
            <p:nvPr/>
          </p:nvGrpSpPr>
          <p:grpSpPr bwMode="auto">
            <a:xfrm>
              <a:off x="0" y="0"/>
              <a:ext cx="1920" cy="585"/>
              <a:chOff x="0" y="0"/>
              <a:chExt cx="1920" cy="585"/>
            </a:xfrm>
          </p:grpSpPr>
          <p:sp>
            <p:nvSpPr>
              <p:cNvPr id="195" name="Freeform 757"/>
              <p:cNvSpPr>
                <a:spLocks/>
              </p:cNvSpPr>
              <p:nvPr/>
            </p:nvSpPr>
            <p:spPr bwMode="auto">
              <a:xfrm>
                <a:off x="0" y="0"/>
                <a:ext cx="1920" cy="585"/>
              </a:xfrm>
              <a:custGeom>
                <a:avLst/>
                <a:gdLst>
                  <a:gd name="T0" fmla="*/ 0 w 1920"/>
                  <a:gd name="T1" fmla="*/ 0 h 585"/>
                  <a:gd name="T2" fmla="*/ 0 w 1920"/>
                  <a:gd name="T3" fmla="*/ 584 h 585"/>
                  <a:gd name="T4" fmla="*/ 7 w 1920"/>
                  <a:gd name="T5" fmla="*/ 577 h 585"/>
                  <a:gd name="T6" fmla="*/ 7 w 1920"/>
                  <a:gd name="T7" fmla="*/ 7 h 585"/>
                  <a:gd name="T8" fmla="*/ 0 w 1920"/>
                  <a:gd name="T9" fmla="*/ 0 h 585"/>
                </a:gdLst>
                <a:ahLst/>
                <a:cxnLst>
                  <a:cxn ang="0">
                    <a:pos x="T0" y="T1"/>
                  </a:cxn>
                  <a:cxn ang="0">
                    <a:pos x="T2" y="T3"/>
                  </a:cxn>
                  <a:cxn ang="0">
                    <a:pos x="T4" y="T5"/>
                  </a:cxn>
                  <a:cxn ang="0">
                    <a:pos x="T6" y="T7"/>
                  </a:cxn>
                  <a:cxn ang="0">
                    <a:pos x="T8" y="T9"/>
                  </a:cxn>
                </a:cxnLst>
                <a:rect l="0" t="0" r="r" b="b"/>
                <a:pathLst>
                  <a:path w="1920" h="585">
                    <a:moveTo>
                      <a:pt x="0" y="0"/>
                    </a:moveTo>
                    <a:lnTo>
                      <a:pt x="0" y="584"/>
                    </a:lnTo>
                    <a:lnTo>
                      <a:pt x="7" y="577"/>
                    </a:lnTo>
                    <a:lnTo>
                      <a:pt x="7" y="7"/>
                    </a:lnTo>
                    <a:lnTo>
                      <a:pt x="0"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96" name="Freeform 756"/>
              <p:cNvSpPr>
                <a:spLocks/>
              </p:cNvSpPr>
              <p:nvPr/>
            </p:nvSpPr>
            <p:spPr bwMode="auto">
              <a:xfrm>
                <a:off x="0" y="0"/>
                <a:ext cx="1920" cy="585"/>
              </a:xfrm>
              <a:custGeom>
                <a:avLst/>
                <a:gdLst>
                  <a:gd name="T0" fmla="*/ 1904 w 1920"/>
                  <a:gd name="T1" fmla="*/ 570 h 585"/>
                  <a:gd name="T2" fmla="*/ 14 w 1920"/>
                  <a:gd name="T3" fmla="*/ 570 h 585"/>
                  <a:gd name="T4" fmla="*/ 7 w 1920"/>
                  <a:gd name="T5" fmla="*/ 577 h 585"/>
                  <a:gd name="T6" fmla="*/ 1912 w 1920"/>
                  <a:gd name="T7" fmla="*/ 577 h 585"/>
                  <a:gd name="T8" fmla="*/ 1904 w 1920"/>
                  <a:gd name="T9" fmla="*/ 570 h 585"/>
                </a:gdLst>
                <a:ahLst/>
                <a:cxnLst>
                  <a:cxn ang="0">
                    <a:pos x="T0" y="T1"/>
                  </a:cxn>
                  <a:cxn ang="0">
                    <a:pos x="T2" y="T3"/>
                  </a:cxn>
                  <a:cxn ang="0">
                    <a:pos x="T4" y="T5"/>
                  </a:cxn>
                  <a:cxn ang="0">
                    <a:pos x="T6" y="T7"/>
                  </a:cxn>
                  <a:cxn ang="0">
                    <a:pos x="T8" y="T9"/>
                  </a:cxn>
                </a:cxnLst>
                <a:rect l="0" t="0" r="r" b="b"/>
                <a:pathLst>
                  <a:path w="1920" h="585">
                    <a:moveTo>
                      <a:pt x="1904" y="570"/>
                    </a:moveTo>
                    <a:lnTo>
                      <a:pt x="14" y="570"/>
                    </a:lnTo>
                    <a:lnTo>
                      <a:pt x="7" y="577"/>
                    </a:lnTo>
                    <a:lnTo>
                      <a:pt x="1912" y="577"/>
                    </a:lnTo>
                    <a:lnTo>
                      <a:pt x="1904" y="57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97" name="Freeform 755"/>
              <p:cNvSpPr>
                <a:spLocks/>
              </p:cNvSpPr>
              <p:nvPr/>
            </p:nvSpPr>
            <p:spPr bwMode="auto">
              <a:xfrm>
                <a:off x="0" y="0"/>
                <a:ext cx="1920" cy="585"/>
              </a:xfrm>
              <a:custGeom>
                <a:avLst/>
                <a:gdLst>
                  <a:gd name="T0" fmla="*/ 1912 w 1920"/>
                  <a:gd name="T1" fmla="*/ 7 h 585"/>
                  <a:gd name="T2" fmla="*/ 1904 w 1920"/>
                  <a:gd name="T3" fmla="*/ 14 h 585"/>
                  <a:gd name="T4" fmla="*/ 1904 w 1920"/>
                  <a:gd name="T5" fmla="*/ 570 h 585"/>
                  <a:gd name="T6" fmla="*/ 1912 w 1920"/>
                  <a:gd name="T7" fmla="*/ 577 h 585"/>
                  <a:gd name="T8" fmla="*/ 1912 w 1920"/>
                  <a:gd name="T9" fmla="*/ 7 h 585"/>
                </a:gdLst>
                <a:ahLst/>
                <a:cxnLst>
                  <a:cxn ang="0">
                    <a:pos x="T0" y="T1"/>
                  </a:cxn>
                  <a:cxn ang="0">
                    <a:pos x="T2" y="T3"/>
                  </a:cxn>
                  <a:cxn ang="0">
                    <a:pos x="T4" y="T5"/>
                  </a:cxn>
                  <a:cxn ang="0">
                    <a:pos x="T6" y="T7"/>
                  </a:cxn>
                  <a:cxn ang="0">
                    <a:pos x="T8" y="T9"/>
                  </a:cxn>
                </a:cxnLst>
                <a:rect l="0" t="0" r="r" b="b"/>
                <a:pathLst>
                  <a:path w="1920" h="585">
                    <a:moveTo>
                      <a:pt x="1912" y="7"/>
                    </a:moveTo>
                    <a:lnTo>
                      <a:pt x="1904" y="14"/>
                    </a:lnTo>
                    <a:lnTo>
                      <a:pt x="1904" y="570"/>
                    </a:lnTo>
                    <a:lnTo>
                      <a:pt x="1912" y="577"/>
                    </a:lnTo>
                    <a:lnTo>
                      <a:pt x="1912" y="7"/>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98" name="Freeform 754"/>
              <p:cNvSpPr>
                <a:spLocks/>
              </p:cNvSpPr>
              <p:nvPr/>
            </p:nvSpPr>
            <p:spPr bwMode="auto">
              <a:xfrm>
                <a:off x="0" y="0"/>
                <a:ext cx="1920" cy="585"/>
              </a:xfrm>
              <a:custGeom>
                <a:avLst/>
                <a:gdLst>
                  <a:gd name="T0" fmla="*/ 1920 w 1920"/>
                  <a:gd name="T1" fmla="*/ 0 h 585"/>
                  <a:gd name="T2" fmla="*/ 0 w 1920"/>
                  <a:gd name="T3" fmla="*/ 0 h 585"/>
                  <a:gd name="T4" fmla="*/ 7 w 1920"/>
                  <a:gd name="T5" fmla="*/ 7 h 585"/>
                  <a:gd name="T6" fmla="*/ 1912 w 1920"/>
                  <a:gd name="T7" fmla="*/ 7 h 585"/>
                  <a:gd name="T8" fmla="*/ 1920 w 1920"/>
                  <a:gd name="T9" fmla="*/ 0 h 585"/>
                </a:gdLst>
                <a:ahLst/>
                <a:cxnLst>
                  <a:cxn ang="0">
                    <a:pos x="T0" y="T1"/>
                  </a:cxn>
                  <a:cxn ang="0">
                    <a:pos x="T2" y="T3"/>
                  </a:cxn>
                  <a:cxn ang="0">
                    <a:pos x="T4" y="T5"/>
                  </a:cxn>
                  <a:cxn ang="0">
                    <a:pos x="T6" y="T7"/>
                  </a:cxn>
                  <a:cxn ang="0">
                    <a:pos x="T8" y="T9"/>
                  </a:cxn>
                </a:cxnLst>
                <a:rect l="0" t="0" r="r" b="b"/>
                <a:pathLst>
                  <a:path w="1920" h="585">
                    <a:moveTo>
                      <a:pt x="1920" y="0"/>
                    </a:moveTo>
                    <a:lnTo>
                      <a:pt x="0" y="0"/>
                    </a:lnTo>
                    <a:lnTo>
                      <a:pt x="7" y="7"/>
                    </a:lnTo>
                    <a:lnTo>
                      <a:pt x="1912" y="7"/>
                    </a:lnTo>
                    <a:lnTo>
                      <a:pt x="1920"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6" name="Group 748"/>
            <p:cNvGrpSpPr>
              <a:grpSpLocks/>
            </p:cNvGrpSpPr>
            <p:nvPr/>
          </p:nvGrpSpPr>
          <p:grpSpPr bwMode="auto">
            <a:xfrm>
              <a:off x="0" y="0"/>
              <a:ext cx="1920" cy="585"/>
              <a:chOff x="0" y="0"/>
              <a:chExt cx="1920" cy="585"/>
            </a:xfrm>
          </p:grpSpPr>
          <p:sp>
            <p:nvSpPr>
              <p:cNvPr id="191" name="Freeform 752"/>
              <p:cNvSpPr>
                <a:spLocks/>
              </p:cNvSpPr>
              <p:nvPr/>
            </p:nvSpPr>
            <p:spPr bwMode="auto">
              <a:xfrm>
                <a:off x="0" y="0"/>
                <a:ext cx="1920" cy="585"/>
              </a:xfrm>
              <a:custGeom>
                <a:avLst/>
                <a:gdLst>
                  <a:gd name="T0" fmla="*/ 1912 w 1920"/>
                  <a:gd name="T1" fmla="*/ 577 h 585"/>
                  <a:gd name="T2" fmla="*/ 7 w 1920"/>
                  <a:gd name="T3" fmla="*/ 577 h 585"/>
                  <a:gd name="T4" fmla="*/ 0 w 1920"/>
                  <a:gd name="T5" fmla="*/ 584 h 585"/>
                  <a:gd name="T6" fmla="*/ 1920 w 1920"/>
                  <a:gd name="T7" fmla="*/ 584 h 585"/>
                  <a:gd name="T8" fmla="*/ 1912 w 1920"/>
                  <a:gd name="T9" fmla="*/ 577 h 585"/>
                </a:gdLst>
                <a:ahLst/>
                <a:cxnLst>
                  <a:cxn ang="0">
                    <a:pos x="T0" y="T1"/>
                  </a:cxn>
                  <a:cxn ang="0">
                    <a:pos x="T2" y="T3"/>
                  </a:cxn>
                  <a:cxn ang="0">
                    <a:pos x="T4" y="T5"/>
                  </a:cxn>
                  <a:cxn ang="0">
                    <a:pos x="T6" y="T7"/>
                  </a:cxn>
                  <a:cxn ang="0">
                    <a:pos x="T8" y="T9"/>
                  </a:cxn>
                </a:cxnLst>
                <a:rect l="0" t="0" r="r" b="b"/>
                <a:pathLst>
                  <a:path w="1920" h="585">
                    <a:moveTo>
                      <a:pt x="1912" y="577"/>
                    </a:moveTo>
                    <a:lnTo>
                      <a:pt x="7" y="577"/>
                    </a:lnTo>
                    <a:lnTo>
                      <a:pt x="0" y="584"/>
                    </a:lnTo>
                    <a:lnTo>
                      <a:pt x="1920" y="584"/>
                    </a:lnTo>
                    <a:lnTo>
                      <a:pt x="1912" y="57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92" name="Freeform 751"/>
              <p:cNvSpPr>
                <a:spLocks/>
              </p:cNvSpPr>
              <p:nvPr/>
            </p:nvSpPr>
            <p:spPr bwMode="auto">
              <a:xfrm>
                <a:off x="0" y="0"/>
                <a:ext cx="1920" cy="585"/>
              </a:xfrm>
              <a:custGeom>
                <a:avLst/>
                <a:gdLst>
                  <a:gd name="T0" fmla="*/ 1920 w 1920"/>
                  <a:gd name="T1" fmla="*/ 0 h 585"/>
                  <a:gd name="T2" fmla="*/ 1912 w 1920"/>
                  <a:gd name="T3" fmla="*/ 7 h 585"/>
                  <a:gd name="T4" fmla="*/ 1912 w 1920"/>
                  <a:gd name="T5" fmla="*/ 577 h 585"/>
                  <a:gd name="T6" fmla="*/ 1920 w 1920"/>
                  <a:gd name="T7" fmla="*/ 584 h 585"/>
                  <a:gd name="T8" fmla="*/ 1920 w 1920"/>
                  <a:gd name="T9" fmla="*/ 0 h 585"/>
                </a:gdLst>
                <a:ahLst/>
                <a:cxnLst>
                  <a:cxn ang="0">
                    <a:pos x="T0" y="T1"/>
                  </a:cxn>
                  <a:cxn ang="0">
                    <a:pos x="T2" y="T3"/>
                  </a:cxn>
                  <a:cxn ang="0">
                    <a:pos x="T4" y="T5"/>
                  </a:cxn>
                  <a:cxn ang="0">
                    <a:pos x="T6" y="T7"/>
                  </a:cxn>
                  <a:cxn ang="0">
                    <a:pos x="T8" y="T9"/>
                  </a:cxn>
                </a:cxnLst>
                <a:rect l="0" t="0" r="r" b="b"/>
                <a:pathLst>
                  <a:path w="1920" h="585">
                    <a:moveTo>
                      <a:pt x="1920" y="0"/>
                    </a:moveTo>
                    <a:lnTo>
                      <a:pt x="1912" y="7"/>
                    </a:lnTo>
                    <a:lnTo>
                      <a:pt x="1912" y="577"/>
                    </a:lnTo>
                    <a:lnTo>
                      <a:pt x="1920" y="584"/>
                    </a:lnTo>
                    <a:lnTo>
                      <a:pt x="192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93" name="Freeform 750"/>
              <p:cNvSpPr>
                <a:spLocks/>
              </p:cNvSpPr>
              <p:nvPr/>
            </p:nvSpPr>
            <p:spPr bwMode="auto">
              <a:xfrm>
                <a:off x="0" y="0"/>
                <a:ext cx="1920" cy="585"/>
              </a:xfrm>
              <a:custGeom>
                <a:avLst/>
                <a:gdLst>
                  <a:gd name="T0" fmla="*/ 7 w 1920"/>
                  <a:gd name="T1" fmla="*/ 7 h 585"/>
                  <a:gd name="T2" fmla="*/ 7 w 1920"/>
                  <a:gd name="T3" fmla="*/ 577 h 585"/>
                  <a:gd name="T4" fmla="*/ 14 w 1920"/>
                  <a:gd name="T5" fmla="*/ 570 h 585"/>
                  <a:gd name="T6" fmla="*/ 14 w 1920"/>
                  <a:gd name="T7" fmla="*/ 14 h 585"/>
                  <a:gd name="T8" fmla="*/ 7 w 1920"/>
                  <a:gd name="T9" fmla="*/ 7 h 585"/>
                </a:gdLst>
                <a:ahLst/>
                <a:cxnLst>
                  <a:cxn ang="0">
                    <a:pos x="T0" y="T1"/>
                  </a:cxn>
                  <a:cxn ang="0">
                    <a:pos x="T2" y="T3"/>
                  </a:cxn>
                  <a:cxn ang="0">
                    <a:pos x="T4" y="T5"/>
                  </a:cxn>
                  <a:cxn ang="0">
                    <a:pos x="T6" y="T7"/>
                  </a:cxn>
                  <a:cxn ang="0">
                    <a:pos x="T8" y="T9"/>
                  </a:cxn>
                </a:cxnLst>
                <a:rect l="0" t="0" r="r" b="b"/>
                <a:pathLst>
                  <a:path w="1920" h="585">
                    <a:moveTo>
                      <a:pt x="7" y="7"/>
                    </a:moveTo>
                    <a:lnTo>
                      <a:pt x="7" y="577"/>
                    </a:lnTo>
                    <a:lnTo>
                      <a:pt x="14" y="570"/>
                    </a:lnTo>
                    <a:lnTo>
                      <a:pt x="14" y="14"/>
                    </a:lnTo>
                    <a:lnTo>
                      <a:pt x="7" y="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94" name="Freeform 749"/>
              <p:cNvSpPr>
                <a:spLocks/>
              </p:cNvSpPr>
              <p:nvPr/>
            </p:nvSpPr>
            <p:spPr bwMode="auto">
              <a:xfrm>
                <a:off x="0" y="0"/>
                <a:ext cx="1920" cy="585"/>
              </a:xfrm>
              <a:custGeom>
                <a:avLst/>
                <a:gdLst>
                  <a:gd name="T0" fmla="*/ 1912 w 1920"/>
                  <a:gd name="T1" fmla="*/ 7 h 585"/>
                  <a:gd name="T2" fmla="*/ 7 w 1920"/>
                  <a:gd name="T3" fmla="*/ 7 h 585"/>
                  <a:gd name="T4" fmla="*/ 14 w 1920"/>
                  <a:gd name="T5" fmla="*/ 14 h 585"/>
                  <a:gd name="T6" fmla="*/ 1904 w 1920"/>
                  <a:gd name="T7" fmla="*/ 14 h 585"/>
                  <a:gd name="T8" fmla="*/ 1912 w 1920"/>
                  <a:gd name="T9" fmla="*/ 7 h 585"/>
                </a:gdLst>
                <a:ahLst/>
                <a:cxnLst>
                  <a:cxn ang="0">
                    <a:pos x="T0" y="T1"/>
                  </a:cxn>
                  <a:cxn ang="0">
                    <a:pos x="T2" y="T3"/>
                  </a:cxn>
                  <a:cxn ang="0">
                    <a:pos x="T4" y="T5"/>
                  </a:cxn>
                  <a:cxn ang="0">
                    <a:pos x="T6" y="T7"/>
                  </a:cxn>
                  <a:cxn ang="0">
                    <a:pos x="T8" y="T9"/>
                  </a:cxn>
                </a:cxnLst>
                <a:rect l="0" t="0" r="r" b="b"/>
                <a:pathLst>
                  <a:path w="1920" h="585">
                    <a:moveTo>
                      <a:pt x="1912" y="7"/>
                    </a:moveTo>
                    <a:lnTo>
                      <a:pt x="7" y="7"/>
                    </a:lnTo>
                    <a:lnTo>
                      <a:pt x="14" y="14"/>
                    </a:lnTo>
                    <a:lnTo>
                      <a:pt x="1904" y="14"/>
                    </a:lnTo>
                    <a:lnTo>
                      <a:pt x="1912" y="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7" name="Group 744"/>
            <p:cNvGrpSpPr>
              <a:grpSpLocks/>
            </p:cNvGrpSpPr>
            <p:nvPr/>
          </p:nvGrpSpPr>
          <p:grpSpPr bwMode="auto">
            <a:xfrm>
              <a:off x="1920" y="0"/>
              <a:ext cx="1965" cy="578"/>
              <a:chOff x="1920" y="0"/>
              <a:chExt cx="1965" cy="578"/>
            </a:xfrm>
          </p:grpSpPr>
          <p:sp>
            <p:nvSpPr>
              <p:cNvPr id="188" name="Freeform 747"/>
              <p:cNvSpPr>
                <a:spLocks/>
              </p:cNvSpPr>
              <p:nvPr/>
            </p:nvSpPr>
            <p:spPr bwMode="auto">
              <a:xfrm>
                <a:off x="1920" y="0"/>
                <a:ext cx="1965" cy="578"/>
              </a:xfrm>
              <a:custGeom>
                <a:avLst/>
                <a:gdLst>
                  <a:gd name="T0" fmla="+- 0 3870 1920"/>
                  <a:gd name="T1" fmla="*/ T0 w 1965"/>
                  <a:gd name="T2" fmla="*/ 570 h 578"/>
                  <a:gd name="T3" fmla="+- 0 1920 1920"/>
                  <a:gd name="T4" fmla="*/ T3 w 1965"/>
                  <a:gd name="T5" fmla="*/ 570 h 578"/>
                  <a:gd name="T6" fmla="+- 0 1920 1920"/>
                  <a:gd name="T7" fmla="*/ T6 w 1965"/>
                  <a:gd name="T8" fmla="*/ 577 h 578"/>
                  <a:gd name="T9" fmla="+- 0 3877 1920"/>
                  <a:gd name="T10" fmla="*/ T9 w 1965"/>
                  <a:gd name="T11" fmla="*/ 577 h 578"/>
                  <a:gd name="T12" fmla="+- 0 3870 1920"/>
                  <a:gd name="T13" fmla="*/ T12 w 1965"/>
                  <a:gd name="T14" fmla="*/ 570 h 578"/>
                </a:gdLst>
                <a:ahLst/>
                <a:cxnLst>
                  <a:cxn ang="0">
                    <a:pos x="T1" y="T2"/>
                  </a:cxn>
                  <a:cxn ang="0">
                    <a:pos x="T4" y="T5"/>
                  </a:cxn>
                  <a:cxn ang="0">
                    <a:pos x="T7" y="T8"/>
                  </a:cxn>
                  <a:cxn ang="0">
                    <a:pos x="T10" y="T11"/>
                  </a:cxn>
                  <a:cxn ang="0">
                    <a:pos x="T13" y="T14"/>
                  </a:cxn>
                </a:cxnLst>
                <a:rect l="0" t="0" r="r" b="b"/>
                <a:pathLst>
                  <a:path w="1965" h="578">
                    <a:moveTo>
                      <a:pt x="1950" y="570"/>
                    </a:moveTo>
                    <a:lnTo>
                      <a:pt x="0" y="570"/>
                    </a:lnTo>
                    <a:lnTo>
                      <a:pt x="0" y="577"/>
                    </a:lnTo>
                    <a:lnTo>
                      <a:pt x="1957" y="577"/>
                    </a:lnTo>
                    <a:lnTo>
                      <a:pt x="1950" y="57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89" name="Freeform 746"/>
              <p:cNvSpPr>
                <a:spLocks/>
              </p:cNvSpPr>
              <p:nvPr/>
            </p:nvSpPr>
            <p:spPr bwMode="auto">
              <a:xfrm>
                <a:off x="1920" y="0"/>
                <a:ext cx="1965" cy="578"/>
              </a:xfrm>
              <a:custGeom>
                <a:avLst/>
                <a:gdLst>
                  <a:gd name="T0" fmla="+- 0 3877 1920"/>
                  <a:gd name="T1" fmla="*/ T0 w 1965"/>
                  <a:gd name="T2" fmla="*/ 7 h 578"/>
                  <a:gd name="T3" fmla="+- 0 3870 1920"/>
                  <a:gd name="T4" fmla="*/ T3 w 1965"/>
                  <a:gd name="T5" fmla="*/ 14 h 578"/>
                  <a:gd name="T6" fmla="+- 0 3870 1920"/>
                  <a:gd name="T7" fmla="*/ T6 w 1965"/>
                  <a:gd name="T8" fmla="*/ 570 h 578"/>
                  <a:gd name="T9" fmla="+- 0 3877 1920"/>
                  <a:gd name="T10" fmla="*/ T9 w 1965"/>
                  <a:gd name="T11" fmla="*/ 577 h 578"/>
                  <a:gd name="T12" fmla="+- 0 3877 1920"/>
                  <a:gd name="T13" fmla="*/ T12 w 1965"/>
                  <a:gd name="T14" fmla="*/ 7 h 578"/>
                </a:gdLst>
                <a:ahLst/>
                <a:cxnLst>
                  <a:cxn ang="0">
                    <a:pos x="T1" y="T2"/>
                  </a:cxn>
                  <a:cxn ang="0">
                    <a:pos x="T4" y="T5"/>
                  </a:cxn>
                  <a:cxn ang="0">
                    <a:pos x="T7" y="T8"/>
                  </a:cxn>
                  <a:cxn ang="0">
                    <a:pos x="T10" y="T11"/>
                  </a:cxn>
                  <a:cxn ang="0">
                    <a:pos x="T13" y="T14"/>
                  </a:cxn>
                </a:cxnLst>
                <a:rect l="0" t="0" r="r" b="b"/>
                <a:pathLst>
                  <a:path w="1965" h="578">
                    <a:moveTo>
                      <a:pt x="1957" y="7"/>
                    </a:moveTo>
                    <a:lnTo>
                      <a:pt x="1950" y="14"/>
                    </a:lnTo>
                    <a:lnTo>
                      <a:pt x="1950" y="570"/>
                    </a:lnTo>
                    <a:lnTo>
                      <a:pt x="1957" y="577"/>
                    </a:lnTo>
                    <a:lnTo>
                      <a:pt x="1957" y="7"/>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90" name="Freeform 745"/>
              <p:cNvSpPr>
                <a:spLocks/>
              </p:cNvSpPr>
              <p:nvPr/>
            </p:nvSpPr>
            <p:spPr bwMode="auto">
              <a:xfrm>
                <a:off x="1920" y="0"/>
                <a:ext cx="1965" cy="578"/>
              </a:xfrm>
              <a:custGeom>
                <a:avLst/>
                <a:gdLst>
                  <a:gd name="T0" fmla="+- 0 3884 1920"/>
                  <a:gd name="T1" fmla="*/ T0 w 1965"/>
                  <a:gd name="T2" fmla="*/ 0 h 578"/>
                  <a:gd name="T3" fmla="+- 0 1920 1920"/>
                  <a:gd name="T4" fmla="*/ T3 w 1965"/>
                  <a:gd name="T5" fmla="*/ 0 h 578"/>
                  <a:gd name="T6" fmla="+- 0 1920 1920"/>
                  <a:gd name="T7" fmla="*/ T6 w 1965"/>
                  <a:gd name="T8" fmla="*/ 7 h 578"/>
                  <a:gd name="T9" fmla="+- 0 3877 1920"/>
                  <a:gd name="T10" fmla="*/ T9 w 1965"/>
                  <a:gd name="T11" fmla="*/ 7 h 578"/>
                  <a:gd name="T12" fmla="+- 0 3884 1920"/>
                  <a:gd name="T13" fmla="*/ T12 w 1965"/>
                  <a:gd name="T14" fmla="*/ 0 h 578"/>
                </a:gdLst>
                <a:ahLst/>
                <a:cxnLst>
                  <a:cxn ang="0">
                    <a:pos x="T1" y="T2"/>
                  </a:cxn>
                  <a:cxn ang="0">
                    <a:pos x="T4" y="T5"/>
                  </a:cxn>
                  <a:cxn ang="0">
                    <a:pos x="T7" y="T8"/>
                  </a:cxn>
                  <a:cxn ang="0">
                    <a:pos x="T10" y="T11"/>
                  </a:cxn>
                  <a:cxn ang="0">
                    <a:pos x="T13" y="T14"/>
                  </a:cxn>
                </a:cxnLst>
                <a:rect l="0" t="0" r="r" b="b"/>
                <a:pathLst>
                  <a:path w="1965" h="578">
                    <a:moveTo>
                      <a:pt x="1964" y="0"/>
                    </a:moveTo>
                    <a:lnTo>
                      <a:pt x="0" y="0"/>
                    </a:lnTo>
                    <a:lnTo>
                      <a:pt x="0" y="7"/>
                    </a:lnTo>
                    <a:lnTo>
                      <a:pt x="1957" y="7"/>
                    </a:lnTo>
                    <a:lnTo>
                      <a:pt x="1964"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8" name="Group 740"/>
            <p:cNvGrpSpPr>
              <a:grpSpLocks/>
            </p:cNvGrpSpPr>
            <p:nvPr/>
          </p:nvGrpSpPr>
          <p:grpSpPr bwMode="auto">
            <a:xfrm>
              <a:off x="1920" y="0"/>
              <a:ext cx="1965" cy="585"/>
              <a:chOff x="1920" y="0"/>
              <a:chExt cx="1965" cy="585"/>
            </a:xfrm>
          </p:grpSpPr>
          <p:sp>
            <p:nvSpPr>
              <p:cNvPr id="185" name="Freeform 743"/>
              <p:cNvSpPr>
                <a:spLocks/>
              </p:cNvSpPr>
              <p:nvPr/>
            </p:nvSpPr>
            <p:spPr bwMode="auto">
              <a:xfrm>
                <a:off x="1920" y="0"/>
                <a:ext cx="1965" cy="585"/>
              </a:xfrm>
              <a:custGeom>
                <a:avLst/>
                <a:gdLst>
                  <a:gd name="T0" fmla="+- 0 3877 1920"/>
                  <a:gd name="T1" fmla="*/ T0 w 1965"/>
                  <a:gd name="T2" fmla="*/ 577 h 585"/>
                  <a:gd name="T3" fmla="+- 0 1920 1920"/>
                  <a:gd name="T4" fmla="*/ T3 w 1965"/>
                  <a:gd name="T5" fmla="*/ 577 h 585"/>
                  <a:gd name="T6" fmla="+- 0 1920 1920"/>
                  <a:gd name="T7" fmla="*/ T6 w 1965"/>
                  <a:gd name="T8" fmla="*/ 584 h 585"/>
                  <a:gd name="T9" fmla="+- 0 3884 1920"/>
                  <a:gd name="T10" fmla="*/ T9 w 1965"/>
                  <a:gd name="T11" fmla="*/ 584 h 585"/>
                  <a:gd name="T12" fmla="+- 0 3877 1920"/>
                  <a:gd name="T13" fmla="*/ T12 w 1965"/>
                  <a:gd name="T14" fmla="*/ 577 h 585"/>
                </a:gdLst>
                <a:ahLst/>
                <a:cxnLst>
                  <a:cxn ang="0">
                    <a:pos x="T1" y="T2"/>
                  </a:cxn>
                  <a:cxn ang="0">
                    <a:pos x="T4" y="T5"/>
                  </a:cxn>
                  <a:cxn ang="0">
                    <a:pos x="T7" y="T8"/>
                  </a:cxn>
                  <a:cxn ang="0">
                    <a:pos x="T10" y="T11"/>
                  </a:cxn>
                  <a:cxn ang="0">
                    <a:pos x="T13" y="T14"/>
                  </a:cxn>
                </a:cxnLst>
                <a:rect l="0" t="0" r="r" b="b"/>
                <a:pathLst>
                  <a:path w="1965" h="585">
                    <a:moveTo>
                      <a:pt x="1957" y="577"/>
                    </a:moveTo>
                    <a:lnTo>
                      <a:pt x="0" y="577"/>
                    </a:lnTo>
                    <a:lnTo>
                      <a:pt x="0" y="584"/>
                    </a:lnTo>
                    <a:lnTo>
                      <a:pt x="1964" y="584"/>
                    </a:lnTo>
                    <a:lnTo>
                      <a:pt x="1957" y="57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86" name="Freeform 742"/>
              <p:cNvSpPr>
                <a:spLocks/>
              </p:cNvSpPr>
              <p:nvPr/>
            </p:nvSpPr>
            <p:spPr bwMode="auto">
              <a:xfrm>
                <a:off x="1920" y="0"/>
                <a:ext cx="1965" cy="585"/>
              </a:xfrm>
              <a:custGeom>
                <a:avLst/>
                <a:gdLst>
                  <a:gd name="T0" fmla="+- 0 3884 1920"/>
                  <a:gd name="T1" fmla="*/ T0 w 1965"/>
                  <a:gd name="T2" fmla="*/ 0 h 585"/>
                  <a:gd name="T3" fmla="+- 0 3877 1920"/>
                  <a:gd name="T4" fmla="*/ T3 w 1965"/>
                  <a:gd name="T5" fmla="*/ 7 h 585"/>
                  <a:gd name="T6" fmla="+- 0 3877 1920"/>
                  <a:gd name="T7" fmla="*/ T6 w 1965"/>
                  <a:gd name="T8" fmla="*/ 577 h 585"/>
                  <a:gd name="T9" fmla="+- 0 3884 1920"/>
                  <a:gd name="T10" fmla="*/ T9 w 1965"/>
                  <a:gd name="T11" fmla="*/ 584 h 585"/>
                  <a:gd name="T12" fmla="+- 0 3884 1920"/>
                  <a:gd name="T13" fmla="*/ T12 w 1965"/>
                  <a:gd name="T14" fmla="*/ 0 h 585"/>
                </a:gdLst>
                <a:ahLst/>
                <a:cxnLst>
                  <a:cxn ang="0">
                    <a:pos x="T1" y="T2"/>
                  </a:cxn>
                  <a:cxn ang="0">
                    <a:pos x="T4" y="T5"/>
                  </a:cxn>
                  <a:cxn ang="0">
                    <a:pos x="T7" y="T8"/>
                  </a:cxn>
                  <a:cxn ang="0">
                    <a:pos x="T10" y="T11"/>
                  </a:cxn>
                  <a:cxn ang="0">
                    <a:pos x="T13" y="T14"/>
                  </a:cxn>
                </a:cxnLst>
                <a:rect l="0" t="0" r="r" b="b"/>
                <a:pathLst>
                  <a:path w="1965" h="585">
                    <a:moveTo>
                      <a:pt x="1964" y="0"/>
                    </a:moveTo>
                    <a:lnTo>
                      <a:pt x="1957" y="7"/>
                    </a:lnTo>
                    <a:lnTo>
                      <a:pt x="1957" y="577"/>
                    </a:lnTo>
                    <a:lnTo>
                      <a:pt x="1964" y="584"/>
                    </a:lnTo>
                    <a:lnTo>
                      <a:pt x="1964"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87" name="Freeform 741"/>
              <p:cNvSpPr>
                <a:spLocks/>
              </p:cNvSpPr>
              <p:nvPr/>
            </p:nvSpPr>
            <p:spPr bwMode="auto">
              <a:xfrm>
                <a:off x="1920" y="0"/>
                <a:ext cx="1965" cy="585"/>
              </a:xfrm>
              <a:custGeom>
                <a:avLst/>
                <a:gdLst>
                  <a:gd name="T0" fmla="+- 0 3877 1920"/>
                  <a:gd name="T1" fmla="*/ T0 w 1965"/>
                  <a:gd name="T2" fmla="*/ 7 h 585"/>
                  <a:gd name="T3" fmla="+- 0 1920 1920"/>
                  <a:gd name="T4" fmla="*/ T3 w 1965"/>
                  <a:gd name="T5" fmla="*/ 7 h 585"/>
                  <a:gd name="T6" fmla="+- 0 1920 1920"/>
                  <a:gd name="T7" fmla="*/ T6 w 1965"/>
                  <a:gd name="T8" fmla="*/ 14 h 585"/>
                  <a:gd name="T9" fmla="+- 0 3870 1920"/>
                  <a:gd name="T10" fmla="*/ T9 w 1965"/>
                  <a:gd name="T11" fmla="*/ 14 h 585"/>
                  <a:gd name="T12" fmla="+- 0 3877 1920"/>
                  <a:gd name="T13" fmla="*/ T12 w 1965"/>
                  <a:gd name="T14" fmla="*/ 7 h 585"/>
                </a:gdLst>
                <a:ahLst/>
                <a:cxnLst>
                  <a:cxn ang="0">
                    <a:pos x="T1" y="T2"/>
                  </a:cxn>
                  <a:cxn ang="0">
                    <a:pos x="T4" y="T5"/>
                  </a:cxn>
                  <a:cxn ang="0">
                    <a:pos x="T7" y="T8"/>
                  </a:cxn>
                  <a:cxn ang="0">
                    <a:pos x="T10" y="T11"/>
                  </a:cxn>
                  <a:cxn ang="0">
                    <a:pos x="T13" y="T14"/>
                  </a:cxn>
                </a:cxnLst>
                <a:rect l="0" t="0" r="r" b="b"/>
                <a:pathLst>
                  <a:path w="1965" h="585">
                    <a:moveTo>
                      <a:pt x="1957" y="7"/>
                    </a:moveTo>
                    <a:lnTo>
                      <a:pt x="0" y="7"/>
                    </a:lnTo>
                    <a:lnTo>
                      <a:pt x="0" y="14"/>
                    </a:lnTo>
                    <a:lnTo>
                      <a:pt x="1950" y="14"/>
                    </a:lnTo>
                    <a:lnTo>
                      <a:pt x="1957" y="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9" name="Group 736"/>
            <p:cNvGrpSpPr>
              <a:grpSpLocks/>
            </p:cNvGrpSpPr>
            <p:nvPr/>
          </p:nvGrpSpPr>
          <p:grpSpPr bwMode="auto">
            <a:xfrm>
              <a:off x="3884" y="0"/>
              <a:ext cx="1846" cy="578"/>
              <a:chOff x="3884" y="0"/>
              <a:chExt cx="1846" cy="578"/>
            </a:xfrm>
          </p:grpSpPr>
          <p:sp>
            <p:nvSpPr>
              <p:cNvPr id="182" name="Freeform 739"/>
              <p:cNvSpPr>
                <a:spLocks/>
              </p:cNvSpPr>
              <p:nvPr/>
            </p:nvSpPr>
            <p:spPr bwMode="auto">
              <a:xfrm>
                <a:off x="3884" y="0"/>
                <a:ext cx="1846" cy="578"/>
              </a:xfrm>
              <a:custGeom>
                <a:avLst/>
                <a:gdLst>
                  <a:gd name="T0" fmla="+- 0 5714 3884"/>
                  <a:gd name="T1" fmla="*/ T0 w 1846"/>
                  <a:gd name="T2" fmla="*/ 570 h 578"/>
                  <a:gd name="T3" fmla="+- 0 3884 3884"/>
                  <a:gd name="T4" fmla="*/ T3 w 1846"/>
                  <a:gd name="T5" fmla="*/ 570 h 578"/>
                  <a:gd name="T6" fmla="+- 0 3884 3884"/>
                  <a:gd name="T7" fmla="*/ T6 w 1846"/>
                  <a:gd name="T8" fmla="*/ 577 h 578"/>
                  <a:gd name="T9" fmla="+- 0 5722 3884"/>
                  <a:gd name="T10" fmla="*/ T9 w 1846"/>
                  <a:gd name="T11" fmla="*/ 577 h 578"/>
                  <a:gd name="T12" fmla="+- 0 5714 3884"/>
                  <a:gd name="T13" fmla="*/ T12 w 1846"/>
                  <a:gd name="T14" fmla="*/ 570 h 578"/>
                </a:gdLst>
                <a:ahLst/>
                <a:cxnLst>
                  <a:cxn ang="0">
                    <a:pos x="T1" y="T2"/>
                  </a:cxn>
                  <a:cxn ang="0">
                    <a:pos x="T4" y="T5"/>
                  </a:cxn>
                  <a:cxn ang="0">
                    <a:pos x="T7" y="T8"/>
                  </a:cxn>
                  <a:cxn ang="0">
                    <a:pos x="T10" y="T11"/>
                  </a:cxn>
                  <a:cxn ang="0">
                    <a:pos x="T13" y="T14"/>
                  </a:cxn>
                </a:cxnLst>
                <a:rect l="0" t="0" r="r" b="b"/>
                <a:pathLst>
                  <a:path w="1846" h="578">
                    <a:moveTo>
                      <a:pt x="1830" y="570"/>
                    </a:moveTo>
                    <a:lnTo>
                      <a:pt x="0" y="570"/>
                    </a:lnTo>
                    <a:lnTo>
                      <a:pt x="0" y="577"/>
                    </a:lnTo>
                    <a:lnTo>
                      <a:pt x="1838" y="577"/>
                    </a:lnTo>
                    <a:lnTo>
                      <a:pt x="1830" y="57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83" name="Freeform 738"/>
              <p:cNvSpPr>
                <a:spLocks/>
              </p:cNvSpPr>
              <p:nvPr/>
            </p:nvSpPr>
            <p:spPr bwMode="auto">
              <a:xfrm>
                <a:off x="3884" y="0"/>
                <a:ext cx="1846" cy="578"/>
              </a:xfrm>
              <a:custGeom>
                <a:avLst/>
                <a:gdLst>
                  <a:gd name="T0" fmla="+- 0 5722 3884"/>
                  <a:gd name="T1" fmla="*/ T0 w 1846"/>
                  <a:gd name="T2" fmla="*/ 7 h 578"/>
                  <a:gd name="T3" fmla="+- 0 5714 3884"/>
                  <a:gd name="T4" fmla="*/ T3 w 1846"/>
                  <a:gd name="T5" fmla="*/ 14 h 578"/>
                  <a:gd name="T6" fmla="+- 0 5714 3884"/>
                  <a:gd name="T7" fmla="*/ T6 w 1846"/>
                  <a:gd name="T8" fmla="*/ 570 h 578"/>
                  <a:gd name="T9" fmla="+- 0 5722 3884"/>
                  <a:gd name="T10" fmla="*/ T9 w 1846"/>
                  <a:gd name="T11" fmla="*/ 577 h 578"/>
                  <a:gd name="T12" fmla="+- 0 5722 3884"/>
                  <a:gd name="T13" fmla="*/ T12 w 1846"/>
                  <a:gd name="T14" fmla="*/ 7 h 578"/>
                </a:gdLst>
                <a:ahLst/>
                <a:cxnLst>
                  <a:cxn ang="0">
                    <a:pos x="T1" y="T2"/>
                  </a:cxn>
                  <a:cxn ang="0">
                    <a:pos x="T4" y="T5"/>
                  </a:cxn>
                  <a:cxn ang="0">
                    <a:pos x="T7" y="T8"/>
                  </a:cxn>
                  <a:cxn ang="0">
                    <a:pos x="T10" y="T11"/>
                  </a:cxn>
                  <a:cxn ang="0">
                    <a:pos x="T13" y="T14"/>
                  </a:cxn>
                </a:cxnLst>
                <a:rect l="0" t="0" r="r" b="b"/>
                <a:pathLst>
                  <a:path w="1846" h="578">
                    <a:moveTo>
                      <a:pt x="1838" y="7"/>
                    </a:moveTo>
                    <a:lnTo>
                      <a:pt x="1830" y="14"/>
                    </a:lnTo>
                    <a:lnTo>
                      <a:pt x="1830" y="570"/>
                    </a:lnTo>
                    <a:lnTo>
                      <a:pt x="1838" y="577"/>
                    </a:lnTo>
                    <a:lnTo>
                      <a:pt x="1838" y="7"/>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84" name="Freeform 737"/>
              <p:cNvSpPr>
                <a:spLocks/>
              </p:cNvSpPr>
              <p:nvPr/>
            </p:nvSpPr>
            <p:spPr bwMode="auto">
              <a:xfrm>
                <a:off x="3884" y="0"/>
                <a:ext cx="1846" cy="578"/>
              </a:xfrm>
              <a:custGeom>
                <a:avLst/>
                <a:gdLst>
                  <a:gd name="T0" fmla="+- 0 5730 3884"/>
                  <a:gd name="T1" fmla="*/ T0 w 1846"/>
                  <a:gd name="T2" fmla="*/ 0 h 578"/>
                  <a:gd name="T3" fmla="+- 0 3884 3884"/>
                  <a:gd name="T4" fmla="*/ T3 w 1846"/>
                  <a:gd name="T5" fmla="*/ 0 h 578"/>
                  <a:gd name="T6" fmla="+- 0 3884 3884"/>
                  <a:gd name="T7" fmla="*/ T6 w 1846"/>
                  <a:gd name="T8" fmla="*/ 7 h 578"/>
                  <a:gd name="T9" fmla="+- 0 5722 3884"/>
                  <a:gd name="T10" fmla="*/ T9 w 1846"/>
                  <a:gd name="T11" fmla="*/ 7 h 578"/>
                  <a:gd name="T12" fmla="+- 0 5730 3884"/>
                  <a:gd name="T13" fmla="*/ T12 w 1846"/>
                  <a:gd name="T14" fmla="*/ 0 h 578"/>
                </a:gdLst>
                <a:ahLst/>
                <a:cxnLst>
                  <a:cxn ang="0">
                    <a:pos x="T1" y="T2"/>
                  </a:cxn>
                  <a:cxn ang="0">
                    <a:pos x="T4" y="T5"/>
                  </a:cxn>
                  <a:cxn ang="0">
                    <a:pos x="T7" y="T8"/>
                  </a:cxn>
                  <a:cxn ang="0">
                    <a:pos x="T10" y="T11"/>
                  </a:cxn>
                  <a:cxn ang="0">
                    <a:pos x="T13" y="T14"/>
                  </a:cxn>
                </a:cxnLst>
                <a:rect l="0" t="0" r="r" b="b"/>
                <a:pathLst>
                  <a:path w="1846" h="578">
                    <a:moveTo>
                      <a:pt x="1846" y="0"/>
                    </a:moveTo>
                    <a:lnTo>
                      <a:pt x="0" y="0"/>
                    </a:lnTo>
                    <a:lnTo>
                      <a:pt x="0" y="7"/>
                    </a:lnTo>
                    <a:lnTo>
                      <a:pt x="1838" y="7"/>
                    </a:lnTo>
                    <a:lnTo>
                      <a:pt x="1846"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10" name="Group 732"/>
            <p:cNvGrpSpPr>
              <a:grpSpLocks/>
            </p:cNvGrpSpPr>
            <p:nvPr/>
          </p:nvGrpSpPr>
          <p:grpSpPr bwMode="auto">
            <a:xfrm>
              <a:off x="3884" y="0"/>
              <a:ext cx="1846" cy="585"/>
              <a:chOff x="3884" y="0"/>
              <a:chExt cx="1846" cy="585"/>
            </a:xfrm>
          </p:grpSpPr>
          <p:sp>
            <p:nvSpPr>
              <p:cNvPr id="179" name="Freeform 735"/>
              <p:cNvSpPr>
                <a:spLocks/>
              </p:cNvSpPr>
              <p:nvPr/>
            </p:nvSpPr>
            <p:spPr bwMode="auto">
              <a:xfrm>
                <a:off x="3884" y="0"/>
                <a:ext cx="1846" cy="585"/>
              </a:xfrm>
              <a:custGeom>
                <a:avLst/>
                <a:gdLst>
                  <a:gd name="T0" fmla="+- 0 5722 3884"/>
                  <a:gd name="T1" fmla="*/ T0 w 1846"/>
                  <a:gd name="T2" fmla="*/ 577 h 585"/>
                  <a:gd name="T3" fmla="+- 0 3884 3884"/>
                  <a:gd name="T4" fmla="*/ T3 w 1846"/>
                  <a:gd name="T5" fmla="*/ 577 h 585"/>
                  <a:gd name="T6" fmla="+- 0 3884 3884"/>
                  <a:gd name="T7" fmla="*/ T6 w 1846"/>
                  <a:gd name="T8" fmla="*/ 584 h 585"/>
                  <a:gd name="T9" fmla="+- 0 5730 3884"/>
                  <a:gd name="T10" fmla="*/ T9 w 1846"/>
                  <a:gd name="T11" fmla="*/ 584 h 585"/>
                  <a:gd name="T12" fmla="+- 0 5722 3884"/>
                  <a:gd name="T13" fmla="*/ T12 w 1846"/>
                  <a:gd name="T14" fmla="*/ 577 h 585"/>
                </a:gdLst>
                <a:ahLst/>
                <a:cxnLst>
                  <a:cxn ang="0">
                    <a:pos x="T1" y="T2"/>
                  </a:cxn>
                  <a:cxn ang="0">
                    <a:pos x="T4" y="T5"/>
                  </a:cxn>
                  <a:cxn ang="0">
                    <a:pos x="T7" y="T8"/>
                  </a:cxn>
                  <a:cxn ang="0">
                    <a:pos x="T10" y="T11"/>
                  </a:cxn>
                  <a:cxn ang="0">
                    <a:pos x="T13" y="T14"/>
                  </a:cxn>
                </a:cxnLst>
                <a:rect l="0" t="0" r="r" b="b"/>
                <a:pathLst>
                  <a:path w="1846" h="585">
                    <a:moveTo>
                      <a:pt x="1838" y="577"/>
                    </a:moveTo>
                    <a:lnTo>
                      <a:pt x="0" y="577"/>
                    </a:lnTo>
                    <a:lnTo>
                      <a:pt x="0" y="584"/>
                    </a:lnTo>
                    <a:lnTo>
                      <a:pt x="1846" y="584"/>
                    </a:lnTo>
                    <a:lnTo>
                      <a:pt x="1838" y="57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80" name="Freeform 734"/>
              <p:cNvSpPr>
                <a:spLocks/>
              </p:cNvSpPr>
              <p:nvPr/>
            </p:nvSpPr>
            <p:spPr bwMode="auto">
              <a:xfrm>
                <a:off x="3884" y="0"/>
                <a:ext cx="1846" cy="585"/>
              </a:xfrm>
              <a:custGeom>
                <a:avLst/>
                <a:gdLst>
                  <a:gd name="T0" fmla="+- 0 5730 3884"/>
                  <a:gd name="T1" fmla="*/ T0 w 1846"/>
                  <a:gd name="T2" fmla="*/ 0 h 585"/>
                  <a:gd name="T3" fmla="+- 0 5722 3884"/>
                  <a:gd name="T4" fmla="*/ T3 w 1846"/>
                  <a:gd name="T5" fmla="*/ 7 h 585"/>
                  <a:gd name="T6" fmla="+- 0 5722 3884"/>
                  <a:gd name="T7" fmla="*/ T6 w 1846"/>
                  <a:gd name="T8" fmla="*/ 577 h 585"/>
                  <a:gd name="T9" fmla="+- 0 5730 3884"/>
                  <a:gd name="T10" fmla="*/ T9 w 1846"/>
                  <a:gd name="T11" fmla="*/ 584 h 585"/>
                  <a:gd name="T12" fmla="+- 0 5730 3884"/>
                  <a:gd name="T13" fmla="*/ T12 w 1846"/>
                  <a:gd name="T14" fmla="*/ 0 h 585"/>
                </a:gdLst>
                <a:ahLst/>
                <a:cxnLst>
                  <a:cxn ang="0">
                    <a:pos x="T1" y="T2"/>
                  </a:cxn>
                  <a:cxn ang="0">
                    <a:pos x="T4" y="T5"/>
                  </a:cxn>
                  <a:cxn ang="0">
                    <a:pos x="T7" y="T8"/>
                  </a:cxn>
                  <a:cxn ang="0">
                    <a:pos x="T10" y="T11"/>
                  </a:cxn>
                  <a:cxn ang="0">
                    <a:pos x="T13" y="T14"/>
                  </a:cxn>
                </a:cxnLst>
                <a:rect l="0" t="0" r="r" b="b"/>
                <a:pathLst>
                  <a:path w="1846" h="585">
                    <a:moveTo>
                      <a:pt x="1846" y="0"/>
                    </a:moveTo>
                    <a:lnTo>
                      <a:pt x="1838" y="7"/>
                    </a:lnTo>
                    <a:lnTo>
                      <a:pt x="1838" y="577"/>
                    </a:lnTo>
                    <a:lnTo>
                      <a:pt x="1846" y="584"/>
                    </a:lnTo>
                    <a:lnTo>
                      <a:pt x="1846"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81" name="Freeform 733"/>
              <p:cNvSpPr>
                <a:spLocks/>
              </p:cNvSpPr>
              <p:nvPr/>
            </p:nvSpPr>
            <p:spPr bwMode="auto">
              <a:xfrm>
                <a:off x="3884" y="0"/>
                <a:ext cx="1846" cy="585"/>
              </a:xfrm>
              <a:custGeom>
                <a:avLst/>
                <a:gdLst>
                  <a:gd name="T0" fmla="+- 0 5722 3884"/>
                  <a:gd name="T1" fmla="*/ T0 w 1846"/>
                  <a:gd name="T2" fmla="*/ 7 h 585"/>
                  <a:gd name="T3" fmla="+- 0 3884 3884"/>
                  <a:gd name="T4" fmla="*/ T3 w 1846"/>
                  <a:gd name="T5" fmla="*/ 7 h 585"/>
                  <a:gd name="T6" fmla="+- 0 3884 3884"/>
                  <a:gd name="T7" fmla="*/ T6 w 1846"/>
                  <a:gd name="T8" fmla="*/ 14 h 585"/>
                  <a:gd name="T9" fmla="+- 0 5714 3884"/>
                  <a:gd name="T10" fmla="*/ T9 w 1846"/>
                  <a:gd name="T11" fmla="*/ 14 h 585"/>
                  <a:gd name="T12" fmla="+- 0 5722 3884"/>
                  <a:gd name="T13" fmla="*/ T12 w 1846"/>
                  <a:gd name="T14" fmla="*/ 7 h 585"/>
                </a:gdLst>
                <a:ahLst/>
                <a:cxnLst>
                  <a:cxn ang="0">
                    <a:pos x="T1" y="T2"/>
                  </a:cxn>
                  <a:cxn ang="0">
                    <a:pos x="T4" y="T5"/>
                  </a:cxn>
                  <a:cxn ang="0">
                    <a:pos x="T7" y="T8"/>
                  </a:cxn>
                  <a:cxn ang="0">
                    <a:pos x="T10" y="T11"/>
                  </a:cxn>
                  <a:cxn ang="0">
                    <a:pos x="T13" y="T14"/>
                  </a:cxn>
                </a:cxnLst>
                <a:rect l="0" t="0" r="r" b="b"/>
                <a:pathLst>
                  <a:path w="1846" h="585">
                    <a:moveTo>
                      <a:pt x="1838" y="7"/>
                    </a:moveTo>
                    <a:lnTo>
                      <a:pt x="0" y="7"/>
                    </a:lnTo>
                    <a:lnTo>
                      <a:pt x="0" y="14"/>
                    </a:lnTo>
                    <a:lnTo>
                      <a:pt x="1830" y="14"/>
                    </a:lnTo>
                    <a:lnTo>
                      <a:pt x="1838" y="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11" name="Group 728"/>
            <p:cNvGrpSpPr>
              <a:grpSpLocks/>
            </p:cNvGrpSpPr>
            <p:nvPr/>
          </p:nvGrpSpPr>
          <p:grpSpPr bwMode="auto">
            <a:xfrm>
              <a:off x="5730" y="0"/>
              <a:ext cx="1935" cy="578"/>
              <a:chOff x="5730" y="0"/>
              <a:chExt cx="1935" cy="578"/>
            </a:xfrm>
          </p:grpSpPr>
          <p:sp>
            <p:nvSpPr>
              <p:cNvPr id="176" name="Freeform 731"/>
              <p:cNvSpPr>
                <a:spLocks/>
              </p:cNvSpPr>
              <p:nvPr/>
            </p:nvSpPr>
            <p:spPr bwMode="auto">
              <a:xfrm>
                <a:off x="5730" y="0"/>
                <a:ext cx="1935" cy="578"/>
              </a:xfrm>
              <a:custGeom>
                <a:avLst/>
                <a:gdLst>
                  <a:gd name="T0" fmla="+- 0 7650 5730"/>
                  <a:gd name="T1" fmla="*/ T0 w 1935"/>
                  <a:gd name="T2" fmla="*/ 570 h 578"/>
                  <a:gd name="T3" fmla="+- 0 5730 5730"/>
                  <a:gd name="T4" fmla="*/ T3 w 1935"/>
                  <a:gd name="T5" fmla="*/ 570 h 578"/>
                  <a:gd name="T6" fmla="+- 0 5730 5730"/>
                  <a:gd name="T7" fmla="*/ T6 w 1935"/>
                  <a:gd name="T8" fmla="*/ 577 h 578"/>
                  <a:gd name="T9" fmla="+- 0 7657 5730"/>
                  <a:gd name="T10" fmla="*/ T9 w 1935"/>
                  <a:gd name="T11" fmla="*/ 577 h 578"/>
                  <a:gd name="T12" fmla="+- 0 7650 5730"/>
                  <a:gd name="T13" fmla="*/ T12 w 1935"/>
                  <a:gd name="T14" fmla="*/ 570 h 578"/>
                </a:gdLst>
                <a:ahLst/>
                <a:cxnLst>
                  <a:cxn ang="0">
                    <a:pos x="T1" y="T2"/>
                  </a:cxn>
                  <a:cxn ang="0">
                    <a:pos x="T4" y="T5"/>
                  </a:cxn>
                  <a:cxn ang="0">
                    <a:pos x="T7" y="T8"/>
                  </a:cxn>
                  <a:cxn ang="0">
                    <a:pos x="T10" y="T11"/>
                  </a:cxn>
                  <a:cxn ang="0">
                    <a:pos x="T13" y="T14"/>
                  </a:cxn>
                </a:cxnLst>
                <a:rect l="0" t="0" r="r" b="b"/>
                <a:pathLst>
                  <a:path w="1935" h="578">
                    <a:moveTo>
                      <a:pt x="1920" y="570"/>
                    </a:moveTo>
                    <a:lnTo>
                      <a:pt x="0" y="570"/>
                    </a:lnTo>
                    <a:lnTo>
                      <a:pt x="0" y="577"/>
                    </a:lnTo>
                    <a:lnTo>
                      <a:pt x="1927" y="577"/>
                    </a:lnTo>
                    <a:lnTo>
                      <a:pt x="1920" y="57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77" name="Freeform 730"/>
              <p:cNvSpPr>
                <a:spLocks/>
              </p:cNvSpPr>
              <p:nvPr/>
            </p:nvSpPr>
            <p:spPr bwMode="auto">
              <a:xfrm>
                <a:off x="5730" y="0"/>
                <a:ext cx="1935" cy="578"/>
              </a:xfrm>
              <a:custGeom>
                <a:avLst/>
                <a:gdLst>
                  <a:gd name="T0" fmla="+- 0 7657 5730"/>
                  <a:gd name="T1" fmla="*/ T0 w 1935"/>
                  <a:gd name="T2" fmla="*/ 7 h 578"/>
                  <a:gd name="T3" fmla="+- 0 7650 5730"/>
                  <a:gd name="T4" fmla="*/ T3 w 1935"/>
                  <a:gd name="T5" fmla="*/ 14 h 578"/>
                  <a:gd name="T6" fmla="+- 0 7650 5730"/>
                  <a:gd name="T7" fmla="*/ T6 w 1935"/>
                  <a:gd name="T8" fmla="*/ 570 h 578"/>
                  <a:gd name="T9" fmla="+- 0 7657 5730"/>
                  <a:gd name="T10" fmla="*/ T9 w 1935"/>
                  <a:gd name="T11" fmla="*/ 577 h 578"/>
                  <a:gd name="T12" fmla="+- 0 7657 5730"/>
                  <a:gd name="T13" fmla="*/ T12 w 1935"/>
                  <a:gd name="T14" fmla="*/ 7 h 578"/>
                </a:gdLst>
                <a:ahLst/>
                <a:cxnLst>
                  <a:cxn ang="0">
                    <a:pos x="T1" y="T2"/>
                  </a:cxn>
                  <a:cxn ang="0">
                    <a:pos x="T4" y="T5"/>
                  </a:cxn>
                  <a:cxn ang="0">
                    <a:pos x="T7" y="T8"/>
                  </a:cxn>
                  <a:cxn ang="0">
                    <a:pos x="T10" y="T11"/>
                  </a:cxn>
                  <a:cxn ang="0">
                    <a:pos x="T13" y="T14"/>
                  </a:cxn>
                </a:cxnLst>
                <a:rect l="0" t="0" r="r" b="b"/>
                <a:pathLst>
                  <a:path w="1935" h="578">
                    <a:moveTo>
                      <a:pt x="1927" y="7"/>
                    </a:moveTo>
                    <a:lnTo>
                      <a:pt x="1920" y="14"/>
                    </a:lnTo>
                    <a:lnTo>
                      <a:pt x="1920" y="570"/>
                    </a:lnTo>
                    <a:lnTo>
                      <a:pt x="1927" y="577"/>
                    </a:lnTo>
                    <a:lnTo>
                      <a:pt x="1927" y="7"/>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78" name="Freeform 729"/>
              <p:cNvSpPr>
                <a:spLocks/>
              </p:cNvSpPr>
              <p:nvPr/>
            </p:nvSpPr>
            <p:spPr bwMode="auto">
              <a:xfrm>
                <a:off x="5730" y="0"/>
                <a:ext cx="1935" cy="578"/>
              </a:xfrm>
              <a:custGeom>
                <a:avLst/>
                <a:gdLst>
                  <a:gd name="T0" fmla="+- 0 7664 5730"/>
                  <a:gd name="T1" fmla="*/ T0 w 1935"/>
                  <a:gd name="T2" fmla="*/ 0 h 578"/>
                  <a:gd name="T3" fmla="+- 0 5730 5730"/>
                  <a:gd name="T4" fmla="*/ T3 w 1935"/>
                  <a:gd name="T5" fmla="*/ 0 h 578"/>
                  <a:gd name="T6" fmla="+- 0 5730 5730"/>
                  <a:gd name="T7" fmla="*/ T6 w 1935"/>
                  <a:gd name="T8" fmla="*/ 7 h 578"/>
                  <a:gd name="T9" fmla="+- 0 7657 5730"/>
                  <a:gd name="T10" fmla="*/ T9 w 1935"/>
                  <a:gd name="T11" fmla="*/ 7 h 578"/>
                  <a:gd name="T12" fmla="+- 0 7664 5730"/>
                  <a:gd name="T13" fmla="*/ T12 w 1935"/>
                  <a:gd name="T14" fmla="*/ 0 h 578"/>
                </a:gdLst>
                <a:ahLst/>
                <a:cxnLst>
                  <a:cxn ang="0">
                    <a:pos x="T1" y="T2"/>
                  </a:cxn>
                  <a:cxn ang="0">
                    <a:pos x="T4" y="T5"/>
                  </a:cxn>
                  <a:cxn ang="0">
                    <a:pos x="T7" y="T8"/>
                  </a:cxn>
                  <a:cxn ang="0">
                    <a:pos x="T10" y="T11"/>
                  </a:cxn>
                  <a:cxn ang="0">
                    <a:pos x="T13" y="T14"/>
                  </a:cxn>
                </a:cxnLst>
                <a:rect l="0" t="0" r="r" b="b"/>
                <a:pathLst>
                  <a:path w="1935" h="578">
                    <a:moveTo>
                      <a:pt x="1934" y="0"/>
                    </a:moveTo>
                    <a:lnTo>
                      <a:pt x="0" y="0"/>
                    </a:lnTo>
                    <a:lnTo>
                      <a:pt x="0" y="7"/>
                    </a:lnTo>
                    <a:lnTo>
                      <a:pt x="1927" y="7"/>
                    </a:lnTo>
                    <a:lnTo>
                      <a:pt x="1934"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12" name="Group 724"/>
            <p:cNvGrpSpPr>
              <a:grpSpLocks/>
            </p:cNvGrpSpPr>
            <p:nvPr/>
          </p:nvGrpSpPr>
          <p:grpSpPr bwMode="auto">
            <a:xfrm>
              <a:off x="5730" y="0"/>
              <a:ext cx="1935" cy="585"/>
              <a:chOff x="5730" y="0"/>
              <a:chExt cx="1935" cy="585"/>
            </a:xfrm>
          </p:grpSpPr>
          <p:sp>
            <p:nvSpPr>
              <p:cNvPr id="173" name="Freeform 727"/>
              <p:cNvSpPr>
                <a:spLocks/>
              </p:cNvSpPr>
              <p:nvPr/>
            </p:nvSpPr>
            <p:spPr bwMode="auto">
              <a:xfrm>
                <a:off x="5730" y="0"/>
                <a:ext cx="1935" cy="585"/>
              </a:xfrm>
              <a:custGeom>
                <a:avLst/>
                <a:gdLst>
                  <a:gd name="T0" fmla="+- 0 7657 5730"/>
                  <a:gd name="T1" fmla="*/ T0 w 1935"/>
                  <a:gd name="T2" fmla="*/ 577 h 585"/>
                  <a:gd name="T3" fmla="+- 0 5730 5730"/>
                  <a:gd name="T4" fmla="*/ T3 w 1935"/>
                  <a:gd name="T5" fmla="*/ 577 h 585"/>
                  <a:gd name="T6" fmla="+- 0 5730 5730"/>
                  <a:gd name="T7" fmla="*/ T6 w 1935"/>
                  <a:gd name="T8" fmla="*/ 584 h 585"/>
                  <a:gd name="T9" fmla="+- 0 7664 5730"/>
                  <a:gd name="T10" fmla="*/ T9 w 1935"/>
                  <a:gd name="T11" fmla="*/ 584 h 585"/>
                  <a:gd name="T12" fmla="+- 0 7657 5730"/>
                  <a:gd name="T13" fmla="*/ T12 w 1935"/>
                  <a:gd name="T14" fmla="*/ 577 h 585"/>
                </a:gdLst>
                <a:ahLst/>
                <a:cxnLst>
                  <a:cxn ang="0">
                    <a:pos x="T1" y="T2"/>
                  </a:cxn>
                  <a:cxn ang="0">
                    <a:pos x="T4" y="T5"/>
                  </a:cxn>
                  <a:cxn ang="0">
                    <a:pos x="T7" y="T8"/>
                  </a:cxn>
                  <a:cxn ang="0">
                    <a:pos x="T10" y="T11"/>
                  </a:cxn>
                  <a:cxn ang="0">
                    <a:pos x="T13" y="T14"/>
                  </a:cxn>
                </a:cxnLst>
                <a:rect l="0" t="0" r="r" b="b"/>
                <a:pathLst>
                  <a:path w="1935" h="585">
                    <a:moveTo>
                      <a:pt x="1927" y="577"/>
                    </a:moveTo>
                    <a:lnTo>
                      <a:pt x="0" y="577"/>
                    </a:lnTo>
                    <a:lnTo>
                      <a:pt x="0" y="584"/>
                    </a:lnTo>
                    <a:lnTo>
                      <a:pt x="1934" y="584"/>
                    </a:lnTo>
                    <a:lnTo>
                      <a:pt x="1927" y="57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74" name="Freeform 726"/>
              <p:cNvSpPr>
                <a:spLocks/>
              </p:cNvSpPr>
              <p:nvPr/>
            </p:nvSpPr>
            <p:spPr bwMode="auto">
              <a:xfrm>
                <a:off x="5730" y="0"/>
                <a:ext cx="1935" cy="585"/>
              </a:xfrm>
              <a:custGeom>
                <a:avLst/>
                <a:gdLst>
                  <a:gd name="T0" fmla="+- 0 7664 5730"/>
                  <a:gd name="T1" fmla="*/ T0 w 1935"/>
                  <a:gd name="T2" fmla="*/ 0 h 585"/>
                  <a:gd name="T3" fmla="+- 0 7657 5730"/>
                  <a:gd name="T4" fmla="*/ T3 w 1935"/>
                  <a:gd name="T5" fmla="*/ 7 h 585"/>
                  <a:gd name="T6" fmla="+- 0 7657 5730"/>
                  <a:gd name="T7" fmla="*/ T6 w 1935"/>
                  <a:gd name="T8" fmla="*/ 577 h 585"/>
                  <a:gd name="T9" fmla="+- 0 7664 5730"/>
                  <a:gd name="T10" fmla="*/ T9 w 1935"/>
                  <a:gd name="T11" fmla="*/ 584 h 585"/>
                  <a:gd name="T12" fmla="+- 0 7664 5730"/>
                  <a:gd name="T13" fmla="*/ T12 w 1935"/>
                  <a:gd name="T14" fmla="*/ 0 h 585"/>
                </a:gdLst>
                <a:ahLst/>
                <a:cxnLst>
                  <a:cxn ang="0">
                    <a:pos x="T1" y="T2"/>
                  </a:cxn>
                  <a:cxn ang="0">
                    <a:pos x="T4" y="T5"/>
                  </a:cxn>
                  <a:cxn ang="0">
                    <a:pos x="T7" y="T8"/>
                  </a:cxn>
                  <a:cxn ang="0">
                    <a:pos x="T10" y="T11"/>
                  </a:cxn>
                  <a:cxn ang="0">
                    <a:pos x="T13" y="T14"/>
                  </a:cxn>
                </a:cxnLst>
                <a:rect l="0" t="0" r="r" b="b"/>
                <a:pathLst>
                  <a:path w="1935" h="585">
                    <a:moveTo>
                      <a:pt x="1934" y="0"/>
                    </a:moveTo>
                    <a:lnTo>
                      <a:pt x="1927" y="7"/>
                    </a:lnTo>
                    <a:lnTo>
                      <a:pt x="1927" y="577"/>
                    </a:lnTo>
                    <a:lnTo>
                      <a:pt x="1934" y="584"/>
                    </a:lnTo>
                    <a:lnTo>
                      <a:pt x="1934"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75" name="Freeform 725"/>
              <p:cNvSpPr>
                <a:spLocks/>
              </p:cNvSpPr>
              <p:nvPr/>
            </p:nvSpPr>
            <p:spPr bwMode="auto">
              <a:xfrm>
                <a:off x="5730" y="0"/>
                <a:ext cx="1935" cy="585"/>
              </a:xfrm>
              <a:custGeom>
                <a:avLst/>
                <a:gdLst>
                  <a:gd name="T0" fmla="+- 0 7657 5730"/>
                  <a:gd name="T1" fmla="*/ T0 w 1935"/>
                  <a:gd name="T2" fmla="*/ 7 h 585"/>
                  <a:gd name="T3" fmla="+- 0 5730 5730"/>
                  <a:gd name="T4" fmla="*/ T3 w 1935"/>
                  <a:gd name="T5" fmla="*/ 7 h 585"/>
                  <a:gd name="T6" fmla="+- 0 5730 5730"/>
                  <a:gd name="T7" fmla="*/ T6 w 1935"/>
                  <a:gd name="T8" fmla="*/ 14 h 585"/>
                  <a:gd name="T9" fmla="+- 0 7650 5730"/>
                  <a:gd name="T10" fmla="*/ T9 w 1935"/>
                  <a:gd name="T11" fmla="*/ 14 h 585"/>
                  <a:gd name="T12" fmla="+- 0 7657 5730"/>
                  <a:gd name="T13" fmla="*/ T12 w 1935"/>
                  <a:gd name="T14" fmla="*/ 7 h 585"/>
                </a:gdLst>
                <a:ahLst/>
                <a:cxnLst>
                  <a:cxn ang="0">
                    <a:pos x="T1" y="T2"/>
                  </a:cxn>
                  <a:cxn ang="0">
                    <a:pos x="T4" y="T5"/>
                  </a:cxn>
                  <a:cxn ang="0">
                    <a:pos x="T7" y="T8"/>
                  </a:cxn>
                  <a:cxn ang="0">
                    <a:pos x="T10" y="T11"/>
                  </a:cxn>
                  <a:cxn ang="0">
                    <a:pos x="T13" y="T14"/>
                  </a:cxn>
                </a:cxnLst>
                <a:rect l="0" t="0" r="r" b="b"/>
                <a:pathLst>
                  <a:path w="1935" h="585">
                    <a:moveTo>
                      <a:pt x="1927" y="7"/>
                    </a:moveTo>
                    <a:lnTo>
                      <a:pt x="0" y="7"/>
                    </a:lnTo>
                    <a:lnTo>
                      <a:pt x="0" y="14"/>
                    </a:lnTo>
                    <a:lnTo>
                      <a:pt x="1920" y="14"/>
                    </a:lnTo>
                    <a:lnTo>
                      <a:pt x="1927" y="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13" name="Group 720"/>
            <p:cNvGrpSpPr>
              <a:grpSpLocks/>
            </p:cNvGrpSpPr>
            <p:nvPr/>
          </p:nvGrpSpPr>
          <p:grpSpPr bwMode="auto">
            <a:xfrm>
              <a:off x="7664" y="0"/>
              <a:ext cx="2296" cy="578"/>
              <a:chOff x="7664" y="0"/>
              <a:chExt cx="2296" cy="578"/>
            </a:xfrm>
          </p:grpSpPr>
          <p:sp>
            <p:nvSpPr>
              <p:cNvPr id="170" name="Freeform 723"/>
              <p:cNvSpPr>
                <a:spLocks/>
              </p:cNvSpPr>
              <p:nvPr/>
            </p:nvSpPr>
            <p:spPr bwMode="auto">
              <a:xfrm>
                <a:off x="7664" y="0"/>
                <a:ext cx="2296" cy="578"/>
              </a:xfrm>
              <a:custGeom>
                <a:avLst/>
                <a:gdLst>
                  <a:gd name="T0" fmla="+- 0 9944 7664"/>
                  <a:gd name="T1" fmla="*/ T0 w 2296"/>
                  <a:gd name="T2" fmla="*/ 570 h 578"/>
                  <a:gd name="T3" fmla="+- 0 7664 7664"/>
                  <a:gd name="T4" fmla="*/ T3 w 2296"/>
                  <a:gd name="T5" fmla="*/ 570 h 578"/>
                  <a:gd name="T6" fmla="+- 0 7664 7664"/>
                  <a:gd name="T7" fmla="*/ T6 w 2296"/>
                  <a:gd name="T8" fmla="*/ 577 h 578"/>
                  <a:gd name="T9" fmla="+- 0 9952 7664"/>
                  <a:gd name="T10" fmla="*/ T9 w 2296"/>
                  <a:gd name="T11" fmla="*/ 577 h 578"/>
                  <a:gd name="T12" fmla="+- 0 9944 7664"/>
                  <a:gd name="T13" fmla="*/ T12 w 2296"/>
                  <a:gd name="T14" fmla="*/ 570 h 578"/>
                </a:gdLst>
                <a:ahLst/>
                <a:cxnLst>
                  <a:cxn ang="0">
                    <a:pos x="T1" y="T2"/>
                  </a:cxn>
                  <a:cxn ang="0">
                    <a:pos x="T4" y="T5"/>
                  </a:cxn>
                  <a:cxn ang="0">
                    <a:pos x="T7" y="T8"/>
                  </a:cxn>
                  <a:cxn ang="0">
                    <a:pos x="T10" y="T11"/>
                  </a:cxn>
                  <a:cxn ang="0">
                    <a:pos x="T13" y="T14"/>
                  </a:cxn>
                </a:cxnLst>
                <a:rect l="0" t="0" r="r" b="b"/>
                <a:pathLst>
                  <a:path w="2296" h="578">
                    <a:moveTo>
                      <a:pt x="2280" y="570"/>
                    </a:moveTo>
                    <a:lnTo>
                      <a:pt x="0" y="570"/>
                    </a:lnTo>
                    <a:lnTo>
                      <a:pt x="0" y="577"/>
                    </a:lnTo>
                    <a:lnTo>
                      <a:pt x="2288" y="577"/>
                    </a:lnTo>
                    <a:lnTo>
                      <a:pt x="2280" y="57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71" name="Freeform 722"/>
              <p:cNvSpPr>
                <a:spLocks/>
              </p:cNvSpPr>
              <p:nvPr/>
            </p:nvSpPr>
            <p:spPr bwMode="auto">
              <a:xfrm>
                <a:off x="7664" y="0"/>
                <a:ext cx="2296" cy="578"/>
              </a:xfrm>
              <a:custGeom>
                <a:avLst/>
                <a:gdLst>
                  <a:gd name="T0" fmla="+- 0 9952 7664"/>
                  <a:gd name="T1" fmla="*/ T0 w 2296"/>
                  <a:gd name="T2" fmla="*/ 7 h 578"/>
                  <a:gd name="T3" fmla="+- 0 9944 7664"/>
                  <a:gd name="T4" fmla="*/ T3 w 2296"/>
                  <a:gd name="T5" fmla="*/ 14 h 578"/>
                  <a:gd name="T6" fmla="+- 0 9944 7664"/>
                  <a:gd name="T7" fmla="*/ T6 w 2296"/>
                  <a:gd name="T8" fmla="*/ 570 h 578"/>
                  <a:gd name="T9" fmla="+- 0 9952 7664"/>
                  <a:gd name="T10" fmla="*/ T9 w 2296"/>
                  <a:gd name="T11" fmla="*/ 577 h 578"/>
                  <a:gd name="T12" fmla="+- 0 9952 7664"/>
                  <a:gd name="T13" fmla="*/ T12 w 2296"/>
                  <a:gd name="T14" fmla="*/ 7 h 578"/>
                </a:gdLst>
                <a:ahLst/>
                <a:cxnLst>
                  <a:cxn ang="0">
                    <a:pos x="T1" y="T2"/>
                  </a:cxn>
                  <a:cxn ang="0">
                    <a:pos x="T4" y="T5"/>
                  </a:cxn>
                  <a:cxn ang="0">
                    <a:pos x="T7" y="T8"/>
                  </a:cxn>
                  <a:cxn ang="0">
                    <a:pos x="T10" y="T11"/>
                  </a:cxn>
                  <a:cxn ang="0">
                    <a:pos x="T13" y="T14"/>
                  </a:cxn>
                </a:cxnLst>
                <a:rect l="0" t="0" r="r" b="b"/>
                <a:pathLst>
                  <a:path w="2296" h="578">
                    <a:moveTo>
                      <a:pt x="2288" y="7"/>
                    </a:moveTo>
                    <a:lnTo>
                      <a:pt x="2280" y="14"/>
                    </a:lnTo>
                    <a:lnTo>
                      <a:pt x="2280" y="570"/>
                    </a:lnTo>
                    <a:lnTo>
                      <a:pt x="2288" y="577"/>
                    </a:lnTo>
                    <a:lnTo>
                      <a:pt x="2288" y="7"/>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72" name="Freeform 721"/>
              <p:cNvSpPr>
                <a:spLocks/>
              </p:cNvSpPr>
              <p:nvPr/>
            </p:nvSpPr>
            <p:spPr bwMode="auto">
              <a:xfrm>
                <a:off x="7664" y="0"/>
                <a:ext cx="2296" cy="578"/>
              </a:xfrm>
              <a:custGeom>
                <a:avLst/>
                <a:gdLst>
                  <a:gd name="T0" fmla="+- 0 9960 7664"/>
                  <a:gd name="T1" fmla="*/ T0 w 2296"/>
                  <a:gd name="T2" fmla="*/ 0 h 578"/>
                  <a:gd name="T3" fmla="+- 0 7664 7664"/>
                  <a:gd name="T4" fmla="*/ T3 w 2296"/>
                  <a:gd name="T5" fmla="*/ 0 h 578"/>
                  <a:gd name="T6" fmla="+- 0 7664 7664"/>
                  <a:gd name="T7" fmla="*/ T6 w 2296"/>
                  <a:gd name="T8" fmla="*/ 7 h 578"/>
                  <a:gd name="T9" fmla="+- 0 9952 7664"/>
                  <a:gd name="T10" fmla="*/ T9 w 2296"/>
                  <a:gd name="T11" fmla="*/ 7 h 578"/>
                  <a:gd name="T12" fmla="+- 0 9960 7664"/>
                  <a:gd name="T13" fmla="*/ T12 w 2296"/>
                  <a:gd name="T14" fmla="*/ 0 h 578"/>
                </a:gdLst>
                <a:ahLst/>
                <a:cxnLst>
                  <a:cxn ang="0">
                    <a:pos x="T1" y="T2"/>
                  </a:cxn>
                  <a:cxn ang="0">
                    <a:pos x="T4" y="T5"/>
                  </a:cxn>
                  <a:cxn ang="0">
                    <a:pos x="T7" y="T8"/>
                  </a:cxn>
                  <a:cxn ang="0">
                    <a:pos x="T10" y="T11"/>
                  </a:cxn>
                  <a:cxn ang="0">
                    <a:pos x="T13" y="T14"/>
                  </a:cxn>
                </a:cxnLst>
                <a:rect l="0" t="0" r="r" b="b"/>
                <a:pathLst>
                  <a:path w="2296" h="578">
                    <a:moveTo>
                      <a:pt x="2296" y="0"/>
                    </a:moveTo>
                    <a:lnTo>
                      <a:pt x="0" y="0"/>
                    </a:lnTo>
                    <a:lnTo>
                      <a:pt x="0" y="7"/>
                    </a:lnTo>
                    <a:lnTo>
                      <a:pt x="2288" y="7"/>
                    </a:lnTo>
                    <a:lnTo>
                      <a:pt x="2296"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14" name="Group 716"/>
            <p:cNvGrpSpPr>
              <a:grpSpLocks/>
            </p:cNvGrpSpPr>
            <p:nvPr/>
          </p:nvGrpSpPr>
          <p:grpSpPr bwMode="auto">
            <a:xfrm>
              <a:off x="7664" y="0"/>
              <a:ext cx="2296" cy="585"/>
              <a:chOff x="7664" y="0"/>
              <a:chExt cx="2296" cy="585"/>
            </a:xfrm>
          </p:grpSpPr>
          <p:sp>
            <p:nvSpPr>
              <p:cNvPr id="167" name="Freeform 719"/>
              <p:cNvSpPr>
                <a:spLocks/>
              </p:cNvSpPr>
              <p:nvPr/>
            </p:nvSpPr>
            <p:spPr bwMode="auto">
              <a:xfrm>
                <a:off x="7664" y="0"/>
                <a:ext cx="2296" cy="585"/>
              </a:xfrm>
              <a:custGeom>
                <a:avLst/>
                <a:gdLst>
                  <a:gd name="T0" fmla="+- 0 9952 7664"/>
                  <a:gd name="T1" fmla="*/ T0 w 2296"/>
                  <a:gd name="T2" fmla="*/ 577 h 585"/>
                  <a:gd name="T3" fmla="+- 0 7664 7664"/>
                  <a:gd name="T4" fmla="*/ T3 w 2296"/>
                  <a:gd name="T5" fmla="*/ 577 h 585"/>
                  <a:gd name="T6" fmla="+- 0 7664 7664"/>
                  <a:gd name="T7" fmla="*/ T6 w 2296"/>
                  <a:gd name="T8" fmla="*/ 584 h 585"/>
                  <a:gd name="T9" fmla="+- 0 9960 7664"/>
                  <a:gd name="T10" fmla="*/ T9 w 2296"/>
                  <a:gd name="T11" fmla="*/ 584 h 585"/>
                  <a:gd name="T12" fmla="+- 0 9952 7664"/>
                  <a:gd name="T13" fmla="*/ T12 w 2296"/>
                  <a:gd name="T14" fmla="*/ 577 h 585"/>
                </a:gdLst>
                <a:ahLst/>
                <a:cxnLst>
                  <a:cxn ang="0">
                    <a:pos x="T1" y="T2"/>
                  </a:cxn>
                  <a:cxn ang="0">
                    <a:pos x="T4" y="T5"/>
                  </a:cxn>
                  <a:cxn ang="0">
                    <a:pos x="T7" y="T8"/>
                  </a:cxn>
                  <a:cxn ang="0">
                    <a:pos x="T10" y="T11"/>
                  </a:cxn>
                  <a:cxn ang="0">
                    <a:pos x="T13" y="T14"/>
                  </a:cxn>
                </a:cxnLst>
                <a:rect l="0" t="0" r="r" b="b"/>
                <a:pathLst>
                  <a:path w="2296" h="585">
                    <a:moveTo>
                      <a:pt x="2288" y="577"/>
                    </a:moveTo>
                    <a:lnTo>
                      <a:pt x="0" y="577"/>
                    </a:lnTo>
                    <a:lnTo>
                      <a:pt x="0" y="584"/>
                    </a:lnTo>
                    <a:lnTo>
                      <a:pt x="2296" y="584"/>
                    </a:lnTo>
                    <a:lnTo>
                      <a:pt x="2288" y="57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68" name="Freeform 718"/>
              <p:cNvSpPr>
                <a:spLocks/>
              </p:cNvSpPr>
              <p:nvPr/>
            </p:nvSpPr>
            <p:spPr bwMode="auto">
              <a:xfrm>
                <a:off x="7664" y="0"/>
                <a:ext cx="2296" cy="585"/>
              </a:xfrm>
              <a:custGeom>
                <a:avLst/>
                <a:gdLst>
                  <a:gd name="T0" fmla="+- 0 9960 7664"/>
                  <a:gd name="T1" fmla="*/ T0 w 2296"/>
                  <a:gd name="T2" fmla="*/ 0 h 585"/>
                  <a:gd name="T3" fmla="+- 0 9952 7664"/>
                  <a:gd name="T4" fmla="*/ T3 w 2296"/>
                  <a:gd name="T5" fmla="*/ 7 h 585"/>
                  <a:gd name="T6" fmla="+- 0 9952 7664"/>
                  <a:gd name="T7" fmla="*/ T6 w 2296"/>
                  <a:gd name="T8" fmla="*/ 577 h 585"/>
                  <a:gd name="T9" fmla="+- 0 9960 7664"/>
                  <a:gd name="T10" fmla="*/ T9 w 2296"/>
                  <a:gd name="T11" fmla="*/ 584 h 585"/>
                  <a:gd name="T12" fmla="+- 0 9960 7664"/>
                  <a:gd name="T13" fmla="*/ T12 w 2296"/>
                  <a:gd name="T14" fmla="*/ 0 h 585"/>
                </a:gdLst>
                <a:ahLst/>
                <a:cxnLst>
                  <a:cxn ang="0">
                    <a:pos x="T1" y="T2"/>
                  </a:cxn>
                  <a:cxn ang="0">
                    <a:pos x="T4" y="T5"/>
                  </a:cxn>
                  <a:cxn ang="0">
                    <a:pos x="T7" y="T8"/>
                  </a:cxn>
                  <a:cxn ang="0">
                    <a:pos x="T10" y="T11"/>
                  </a:cxn>
                  <a:cxn ang="0">
                    <a:pos x="T13" y="T14"/>
                  </a:cxn>
                </a:cxnLst>
                <a:rect l="0" t="0" r="r" b="b"/>
                <a:pathLst>
                  <a:path w="2296" h="585">
                    <a:moveTo>
                      <a:pt x="2296" y="0"/>
                    </a:moveTo>
                    <a:lnTo>
                      <a:pt x="2288" y="7"/>
                    </a:lnTo>
                    <a:lnTo>
                      <a:pt x="2288" y="577"/>
                    </a:lnTo>
                    <a:lnTo>
                      <a:pt x="2296" y="584"/>
                    </a:lnTo>
                    <a:lnTo>
                      <a:pt x="2296"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69" name="Freeform 717"/>
              <p:cNvSpPr>
                <a:spLocks/>
              </p:cNvSpPr>
              <p:nvPr/>
            </p:nvSpPr>
            <p:spPr bwMode="auto">
              <a:xfrm>
                <a:off x="7664" y="0"/>
                <a:ext cx="2296" cy="585"/>
              </a:xfrm>
              <a:custGeom>
                <a:avLst/>
                <a:gdLst>
                  <a:gd name="T0" fmla="+- 0 9952 7664"/>
                  <a:gd name="T1" fmla="*/ T0 w 2296"/>
                  <a:gd name="T2" fmla="*/ 7 h 585"/>
                  <a:gd name="T3" fmla="+- 0 7664 7664"/>
                  <a:gd name="T4" fmla="*/ T3 w 2296"/>
                  <a:gd name="T5" fmla="*/ 7 h 585"/>
                  <a:gd name="T6" fmla="+- 0 7664 7664"/>
                  <a:gd name="T7" fmla="*/ T6 w 2296"/>
                  <a:gd name="T8" fmla="*/ 14 h 585"/>
                  <a:gd name="T9" fmla="+- 0 9944 7664"/>
                  <a:gd name="T10" fmla="*/ T9 w 2296"/>
                  <a:gd name="T11" fmla="*/ 14 h 585"/>
                  <a:gd name="T12" fmla="+- 0 9952 7664"/>
                  <a:gd name="T13" fmla="*/ T12 w 2296"/>
                  <a:gd name="T14" fmla="*/ 7 h 585"/>
                </a:gdLst>
                <a:ahLst/>
                <a:cxnLst>
                  <a:cxn ang="0">
                    <a:pos x="T1" y="T2"/>
                  </a:cxn>
                  <a:cxn ang="0">
                    <a:pos x="T4" y="T5"/>
                  </a:cxn>
                  <a:cxn ang="0">
                    <a:pos x="T7" y="T8"/>
                  </a:cxn>
                  <a:cxn ang="0">
                    <a:pos x="T10" y="T11"/>
                  </a:cxn>
                  <a:cxn ang="0">
                    <a:pos x="T13" y="T14"/>
                  </a:cxn>
                </a:cxnLst>
                <a:rect l="0" t="0" r="r" b="b"/>
                <a:pathLst>
                  <a:path w="2296" h="585">
                    <a:moveTo>
                      <a:pt x="2288" y="7"/>
                    </a:moveTo>
                    <a:lnTo>
                      <a:pt x="0" y="7"/>
                    </a:lnTo>
                    <a:lnTo>
                      <a:pt x="0" y="14"/>
                    </a:lnTo>
                    <a:lnTo>
                      <a:pt x="2280" y="14"/>
                    </a:lnTo>
                    <a:lnTo>
                      <a:pt x="2288" y="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15" name="Group 712"/>
            <p:cNvGrpSpPr>
              <a:grpSpLocks/>
            </p:cNvGrpSpPr>
            <p:nvPr/>
          </p:nvGrpSpPr>
          <p:grpSpPr bwMode="auto">
            <a:xfrm>
              <a:off x="0" y="584"/>
              <a:ext cx="1920" cy="376"/>
              <a:chOff x="0" y="584"/>
              <a:chExt cx="1920" cy="376"/>
            </a:xfrm>
          </p:grpSpPr>
          <p:sp>
            <p:nvSpPr>
              <p:cNvPr id="164" name="Freeform 715"/>
              <p:cNvSpPr>
                <a:spLocks/>
              </p:cNvSpPr>
              <p:nvPr/>
            </p:nvSpPr>
            <p:spPr bwMode="auto">
              <a:xfrm>
                <a:off x="0" y="584"/>
                <a:ext cx="1920" cy="376"/>
              </a:xfrm>
              <a:custGeom>
                <a:avLst/>
                <a:gdLst>
                  <a:gd name="T0" fmla="*/ 1912 w 1920"/>
                  <a:gd name="T1" fmla="+- 0 952 584"/>
                  <a:gd name="T2" fmla="*/ 952 h 376"/>
                  <a:gd name="T3" fmla="*/ 7 w 1920"/>
                  <a:gd name="T4" fmla="+- 0 952 584"/>
                  <a:gd name="T5" fmla="*/ 952 h 376"/>
                  <a:gd name="T6" fmla="*/ 0 w 1920"/>
                  <a:gd name="T7" fmla="+- 0 960 584"/>
                  <a:gd name="T8" fmla="*/ 960 h 376"/>
                  <a:gd name="T9" fmla="*/ 1920 w 1920"/>
                  <a:gd name="T10" fmla="+- 0 960 584"/>
                  <a:gd name="T11" fmla="*/ 960 h 376"/>
                  <a:gd name="T12" fmla="*/ 1912 w 1920"/>
                  <a:gd name="T13" fmla="+- 0 952 584"/>
                  <a:gd name="T14" fmla="*/ 952 h 376"/>
                </a:gdLst>
                <a:ahLst/>
                <a:cxnLst>
                  <a:cxn ang="0">
                    <a:pos x="T0" y="T2"/>
                  </a:cxn>
                  <a:cxn ang="0">
                    <a:pos x="T3" y="T5"/>
                  </a:cxn>
                  <a:cxn ang="0">
                    <a:pos x="T6" y="T8"/>
                  </a:cxn>
                  <a:cxn ang="0">
                    <a:pos x="T9" y="T11"/>
                  </a:cxn>
                  <a:cxn ang="0">
                    <a:pos x="T12" y="T14"/>
                  </a:cxn>
                </a:cxnLst>
                <a:rect l="0" t="0" r="r" b="b"/>
                <a:pathLst>
                  <a:path w="1920" h="376">
                    <a:moveTo>
                      <a:pt x="1912" y="368"/>
                    </a:moveTo>
                    <a:lnTo>
                      <a:pt x="7" y="368"/>
                    </a:lnTo>
                    <a:lnTo>
                      <a:pt x="0" y="376"/>
                    </a:lnTo>
                    <a:lnTo>
                      <a:pt x="1920" y="376"/>
                    </a:lnTo>
                    <a:lnTo>
                      <a:pt x="1912" y="3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65" name="Freeform 714"/>
              <p:cNvSpPr>
                <a:spLocks/>
              </p:cNvSpPr>
              <p:nvPr/>
            </p:nvSpPr>
            <p:spPr bwMode="auto">
              <a:xfrm>
                <a:off x="0" y="584"/>
                <a:ext cx="1920" cy="376"/>
              </a:xfrm>
              <a:custGeom>
                <a:avLst/>
                <a:gdLst>
                  <a:gd name="T0" fmla="*/ 1920 w 1920"/>
                  <a:gd name="T1" fmla="+- 0 584 584"/>
                  <a:gd name="T2" fmla="*/ 584 h 376"/>
                  <a:gd name="T3" fmla="*/ 1912 w 1920"/>
                  <a:gd name="T4" fmla="+- 0 584 584"/>
                  <a:gd name="T5" fmla="*/ 584 h 376"/>
                  <a:gd name="T6" fmla="*/ 1912 w 1920"/>
                  <a:gd name="T7" fmla="+- 0 952 584"/>
                  <a:gd name="T8" fmla="*/ 952 h 376"/>
                  <a:gd name="T9" fmla="*/ 1920 w 1920"/>
                  <a:gd name="T10" fmla="+- 0 960 584"/>
                  <a:gd name="T11" fmla="*/ 960 h 376"/>
                  <a:gd name="T12" fmla="*/ 1920 w 1920"/>
                  <a:gd name="T13" fmla="+- 0 584 584"/>
                  <a:gd name="T14" fmla="*/ 584 h 376"/>
                </a:gdLst>
                <a:ahLst/>
                <a:cxnLst>
                  <a:cxn ang="0">
                    <a:pos x="T0" y="T2"/>
                  </a:cxn>
                  <a:cxn ang="0">
                    <a:pos x="T3" y="T5"/>
                  </a:cxn>
                  <a:cxn ang="0">
                    <a:pos x="T6" y="T8"/>
                  </a:cxn>
                  <a:cxn ang="0">
                    <a:pos x="T9" y="T11"/>
                  </a:cxn>
                  <a:cxn ang="0">
                    <a:pos x="T12" y="T14"/>
                  </a:cxn>
                </a:cxnLst>
                <a:rect l="0" t="0" r="r" b="b"/>
                <a:pathLst>
                  <a:path w="1920" h="376">
                    <a:moveTo>
                      <a:pt x="1920" y="0"/>
                    </a:moveTo>
                    <a:lnTo>
                      <a:pt x="1912" y="0"/>
                    </a:lnTo>
                    <a:lnTo>
                      <a:pt x="1912" y="368"/>
                    </a:lnTo>
                    <a:lnTo>
                      <a:pt x="1920" y="376"/>
                    </a:lnTo>
                    <a:lnTo>
                      <a:pt x="192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66" name="Freeform 713"/>
              <p:cNvSpPr>
                <a:spLocks/>
              </p:cNvSpPr>
              <p:nvPr/>
            </p:nvSpPr>
            <p:spPr bwMode="auto">
              <a:xfrm>
                <a:off x="0" y="584"/>
                <a:ext cx="1920" cy="376"/>
              </a:xfrm>
              <a:custGeom>
                <a:avLst/>
                <a:gdLst>
                  <a:gd name="T0" fmla="*/ 14 w 1920"/>
                  <a:gd name="T1" fmla="+- 0 584 584"/>
                  <a:gd name="T2" fmla="*/ 584 h 376"/>
                  <a:gd name="T3" fmla="*/ 7 w 1920"/>
                  <a:gd name="T4" fmla="+- 0 584 584"/>
                  <a:gd name="T5" fmla="*/ 584 h 376"/>
                  <a:gd name="T6" fmla="*/ 7 w 1920"/>
                  <a:gd name="T7" fmla="+- 0 952 584"/>
                  <a:gd name="T8" fmla="*/ 952 h 376"/>
                  <a:gd name="T9" fmla="*/ 14 w 1920"/>
                  <a:gd name="T10" fmla="+- 0 944 584"/>
                  <a:gd name="T11" fmla="*/ 944 h 376"/>
                  <a:gd name="T12" fmla="*/ 14 w 1920"/>
                  <a:gd name="T13" fmla="+- 0 584 584"/>
                  <a:gd name="T14" fmla="*/ 584 h 376"/>
                </a:gdLst>
                <a:ahLst/>
                <a:cxnLst>
                  <a:cxn ang="0">
                    <a:pos x="T0" y="T2"/>
                  </a:cxn>
                  <a:cxn ang="0">
                    <a:pos x="T3" y="T5"/>
                  </a:cxn>
                  <a:cxn ang="0">
                    <a:pos x="T6" y="T8"/>
                  </a:cxn>
                  <a:cxn ang="0">
                    <a:pos x="T9" y="T11"/>
                  </a:cxn>
                  <a:cxn ang="0">
                    <a:pos x="T12" y="T14"/>
                  </a:cxn>
                </a:cxnLst>
                <a:rect l="0" t="0" r="r" b="b"/>
                <a:pathLst>
                  <a:path w="1920" h="376">
                    <a:moveTo>
                      <a:pt x="14" y="0"/>
                    </a:moveTo>
                    <a:lnTo>
                      <a:pt x="7" y="0"/>
                    </a:lnTo>
                    <a:lnTo>
                      <a:pt x="7" y="368"/>
                    </a:lnTo>
                    <a:lnTo>
                      <a:pt x="14" y="360"/>
                    </a:lnTo>
                    <a:lnTo>
                      <a:pt x="14"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16" name="Group 708"/>
            <p:cNvGrpSpPr>
              <a:grpSpLocks/>
            </p:cNvGrpSpPr>
            <p:nvPr/>
          </p:nvGrpSpPr>
          <p:grpSpPr bwMode="auto">
            <a:xfrm>
              <a:off x="0" y="584"/>
              <a:ext cx="1912" cy="376"/>
              <a:chOff x="0" y="584"/>
              <a:chExt cx="1912" cy="376"/>
            </a:xfrm>
          </p:grpSpPr>
          <p:sp>
            <p:nvSpPr>
              <p:cNvPr id="161" name="Freeform 711"/>
              <p:cNvSpPr>
                <a:spLocks/>
              </p:cNvSpPr>
              <p:nvPr/>
            </p:nvSpPr>
            <p:spPr bwMode="auto">
              <a:xfrm>
                <a:off x="0" y="584"/>
                <a:ext cx="1912" cy="376"/>
              </a:xfrm>
              <a:custGeom>
                <a:avLst/>
                <a:gdLst>
                  <a:gd name="T0" fmla="*/ 7 w 1912"/>
                  <a:gd name="T1" fmla="+- 0 584 584"/>
                  <a:gd name="T2" fmla="*/ 584 h 376"/>
                  <a:gd name="T3" fmla="*/ 0 w 1912"/>
                  <a:gd name="T4" fmla="+- 0 584 584"/>
                  <a:gd name="T5" fmla="*/ 584 h 376"/>
                  <a:gd name="T6" fmla="*/ 0 w 1912"/>
                  <a:gd name="T7" fmla="+- 0 960 584"/>
                  <a:gd name="T8" fmla="*/ 960 h 376"/>
                  <a:gd name="T9" fmla="*/ 7 w 1912"/>
                  <a:gd name="T10" fmla="+- 0 952 584"/>
                  <a:gd name="T11" fmla="*/ 952 h 376"/>
                  <a:gd name="T12" fmla="*/ 7 w 1912"/>
                  <a:gd name="T13" fmla="+- 0 584 584"/>
                  <a:gd name="T14" fmla="*/ 584 h 376"/>
                </a:gdLst>
                <a:ahLst/>
                <a:cxnLst>
                  <a:cxn ang="0">
                    <a:pos x="T0" y="T2"/>
                  </a:cxn>
                  <a:cxn ang="0">
                    <a:pos x="T3" y="T5"/>
                  </a:cxn>
                  <a:cxn ang="0">
                    <a:pos x="T6" y="T8"/>
                  </a:cxn>
                  <a:cxn ang="0">
                    <a:pos x="T9" y="T11"/>
                  </a:cxn>
                  <a:cxn ang="0">
                    <a:pos x="T12" y="T14"/>
                  </a:cxn>
                </a:cxnLst>
                <a:rect l="0" t="0" r="r" b="b"/>
                <a:pathLst>
                  <a:path w="1912" h="376">
                    <a:moveTo>
                      <a:pt x="7" y="0"/>
                    </a:moveTo>
                    <a:lnTo>
                      <a:pt x="0" y="0"/>
                    </a:lnTo>
                    <a:lnTo>
                      <a:pt x="0" y="376"/>
                    </a:lnTo>
                    <a:lnTo>
                      <a:pt x="7" y="368"/>
                    </a:lnTo>
                    <a:lnTo>
                      <a:pt x="7"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62" name="Freeform 710"/>
              <p:cNvSpPr>
                <a:spLocks/>
              </p:cNvSpPr>
              <p:nvPr/>
            </p:nvSpPr>
            <p:spPr bwMode="auto">
              <a:xfrm>
                <a:off x="0" y="584"/>
                <a:ext cx="1912" cy="376"/>
              </a:xfrm>
              <a:custGeom>
                <a:avLst/>
                <a:gdLst>
                  <a:gd name="T0" fmla="*/ 1904 w 1912"/>
                  <a:gd name="T1" fmla="+- 0 944 584"/>
                  <a:gd name="T2" fmla="*/ 944 h 376"/>
                  <a:gd name="T3" fmla="*/ 14 w 1912"/>
                  <a:gd name="T4" fmla="+- 0 944 584"/>
                  <a:gd name="T5" fmla="*/ 944 h 376"/>
                  <a:gd name="T6" fmla="*/ 7 w 1912"/>
                  <a:gd name="T7" fmla="+- 0 952 584"/>
                  <a:gd name="T8" fmla="*/ 952 h 376"/>
                  <a:gd name="T9" fmla="*/ 1912 w 1912"/>
                  <a:gd name="T10" fmla="+- 0 952 584"/>
                  <a:gd name="T11" fmla="*/ 952 h 376"/>
                  <a:gd name="T12" fmla="*/ 1904 w 1912"/>
                  <a:gd name="T13" fmla="+- 0 944 584"/>
                  <a:gd name="T14" fmla="*/ 944 h 376"/>
                </a:gdLst>
                <a:ahLst/>
                <a:cxnLst>
                  <a:cxn ang="0">
                    <a:pos x="T0" y="T2"/>
                  </a:cxn>
                  <a:cxn ang="0">
                    <a:pos x="T3" y="T5"/>
                  </a:cxn>
                  <a:cxn ang="0">
                    <a:pos x="T6" y="T8"/>
                  </a:cxn>
                  <a:cxn ang="0">
                    <a:pos x="T9" y="T11"/>
                  </a:cxn>
                  <a:cxn ang="0">
                    <a:pos x="T12" y="T14"/>
                  </a:cxn>
                </a:cxnLst>
                <a:rect l="0" t="0" r="r" b="b"/>
                <a:pathLst>
                  <a:path w="1912" h="376">
                    <a:moveTo>
                      <a:pt x="1904" y="360"/>
                    </a:moveTo>
                    <a:lnTo>
                      <a:pt x="14" y="360"/>
                    </a:lnTo>
                    <a:lnTo>
                      <a:pt x="7" y="368"/>
                    </a:lnTo>
                    <a:lnTo>
                      <a:pt x="1912" y="368"/>
                    </a:lnTo>
                    <a:lnTo>
                      <a:pt x="1904" y="36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63" name="Freeform 709"/>
              <p:cNvSpPr>
                <a:spLocks/>
              </p:cNvSpPr>
              <p:nvPr/>
            </p:nvSpPr>
            <p:spPr bwMode="auto">
              <a:xfrm>
                <a:off x="0" y="584"/>
                <a:ext cx="1912" cy="376"/>
              </a:xfrm>
              <a:custGeom>
                <a:avLst/>
                <a:gdLst>
                  <a:gd name="T0" fmla="*/ 1912 w 1912"/>
                  <a:gd name="T1" fmla="+- 0 584 584"/>
                  <a:gd name="T2" fmla="*/ 584 h 376"/>
                  <a:gd name="T3" fmla="*/ 1904 w 1912"/>
                  <a:gd name="T4" fmla="+- 0 584 584"/>
                  <a:gd name="T5" fmla="*/ 584 h 376"/>
                  <a:gd name="T6" fmla="*/ 1904 w 1912"/>
                  <a:gd name="T7" fmla="+- 0 944 584"/>
                  <a:gd name="T8" fmla="*/ 944 h 376"/>
                  <a:gd name="T9" fmla="*/ 1912 w 1912"/>
                  <a:gd name="T10" fmla="+- 0 952 584"/>
                  <a:gd name="T11" fmla="*/ 952 h 376"/>
                  <a:gd name="T12" fmla="*/ 1912 w 1912"/>
                  <a:gd name="T13" fmla="+- 0 584 584"/>
                  <a:gd name="T14" fmla="*/ 584 h 376"/>
                </a:gdLst>
                <a:ahLst/>
                <a:cxnLst>
                  <a:cxn ang="0">
                    <a:pos x="T0" y="T2"/>
                  </a:cxn>
                  <a:cxn ang="0">
                    <a:pos x="T3" y="T5"/>
                  </a:cxn>
                  <a:cxn ang="0">
                    <a:pos x="T6" y="T8"/>
                  </a:cxn>
                  <a:cxn ang="0">
                    <a:pos x="T9" y="T11"/>
                  </a:cxn>
                  <a:cxn ang="0">
                    <a:pos x="T12" y="T14"/>
                  </a:cxn>
                </a:cxnLst>
                <a:rect l="0" t="0" r="r" b="b"/>
                <a:pathLst>
                  <a:path w="1912" h="376">
                    <a:moveTo>
                      <a:pt x="1912" y="0"/>
                    </a:moveTo>
                    <a:lnTo>
                      <a:pt x="1904" y="0"/>
                    </a:lnTo>
                    <a:lnTo>
                      <a:pt x="1904" y="360"/>
                    </a:lnTo>
                    <a:lnTo>
                      <a:pt x="1912" y="368"/>
                    </a:lnTo>
                    <a:lnTo>
                      <a:pt x="1912"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17" name="Group 705"/>
            <p:cNvGrpSpPr>
              <a:grpSpLocks/>
            </p:cNvGrpSpPr>
            <p:nvPr/>
          </p:nvGrpSpPr>
          <p:grpSpPr bwMode="auto">
            <a:xfrm>
              <a:off x="1904" y="584"/>
              <a:ext cx="1980" cy="376"/>
              <a:chOff x="1904" y="584"/>
              <a:chExt cx="1980" cy="376"/>
            </a:xfrm>
          </p:grpSpPr>
          <p:sp>
            <p:nvSpPr>
              <p:cNvPr id="159" name="Freeform 707"/>
              <p:cNvSpPr>
                <a:spLocks/>
              </p:cNvSpPr>
              <p:nvPr/>
            </p:nvSpPr>
            <p:spPr bwMode="auto">
              <a:xfrm>
                <a:off x="1904" y="584"/>
                <a:ext cx="1980" cy="376"/>
              </a:xfrm>
              <a:custGeom>
                <a:avLst/>
                <a:gdLst>
                  <a:gd name="T0" fmla="+- 0 3877 1904"/>
                  <a:gd name="T1" fmla="*/ T0 w 1980"/>
                  <a:gd name="T2" fmla="+- 0 952 584"/>
                  <a:gd name="T3" fmla="*/ 952 h 376"/>
                  <a:gd name="T4" fmla="+- 0 1904 1904"/>
                  <a:gd name="T5" fmla="*/ T4 w 1980"/>
                  <a:gd name="T6" fmla="+- 0 952 584"/>
                  <a:gd name="T7" fmla="*/ 952 h 376"/>
                  <a:gd name="T8" fmla="+- 0 1904 1904"/>
                  <a:gd name="T9" fmla="*/ T8 w 1980"/>
                  <a:gd name="T10" fmla="+- 0 960 584"/>
                  <a:gd name="T11" fmla="*/ 960 h 376"/>
                  <a:gd name="T12" fmla="+- 0 3884 1904"/>
                  <a:gd name="T13" fmla="*/ T12 w 1980"/>
                  <a:gd name="T14" fmla="+- 0 960 584"/>
                  <a:gd name="T15" fmla="*/ 960 h 376"/>
                  <a:gd name="T16" fmla="+- 0 3877 1904"/>
                  <a:gd name="T17" fmla="*/ T16 w 1980"/>
                  <a:gd name="T18" fmla="+- 0 952 584"/>
                  <a:gd name="T19" fmla="*/ 952 h 376"/>
                </a:gdLst>
                <a:ahLst/>
                <a:cxnLst>
                  <a:cxn ang="0">
                    <a:pos x="T1" y="T3"/>
                  </a:cxn>
                  <a:cxn ang="0">
                    <a:pos x="T5" y="T7"/>
                  </a:cxn>
                  <a:cxn ang="0">
                    <a:pos x="T9" y="T11"/>
                  </a:cxn>
                  <a:cxn ang="0">
                    <a:pos x="T13" y="T15"/>
                  </a:cxn>
                  <a:cxn ang="0">
                    <a:pos x="T17" y="T19"/>
                  </a:cxn>
                </a:cxnLst>
                <a:rect l="0" t="0" r="r" b="b"/>
                <a:pathLst>
                  <a:path w="1980" h="376">
                    <a:moveTo>
                      <a:pt x="1973" y="368"/>
                    </a:moveTo>
                    <a:lnTo>
                      <a:pt x="0" y="368"/>
                    </a:lnTo>
                    <a:lnTo>
                      <a:pt x="0" y="376"/>
                    </a:lnTo>
                    <a:lnTo>
                      <a:pt x="1980" y="376"/>
                    </a:lnTo>
                    <a:lnTo>
                      <a:pt x="1973" y="3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60" name="Freeform 706"/>
              <p:cNvSpPr>
                <a:spLocks/>
              </p:cNvSpPr>
              <p:nvPr/>
            </p:nvSpPr>
            <p:spPr bwMode="auto">
              <a:xfrm>
                <a:off x="1904" y="584"/>
                <a:ext cx="1980" cy="376"/>
              </a:xfrm>
              <a:custGeom>
                <a:avLst/>
                <a:gdLst>
                  <a:gd name="T0" fmla="+- 0 3884 1904"/>
                  <a:gd name="T1" fmla="*/ T0 w 1980"/>
                  <a:gd name="T2" fmla="+- 0 584 584"/>
                  <a:gd name="T3" fmla="*/ 584 h 376"/>
                  <a:gd name="T4" fmla="+- 0 3877 1904"/>
                  <a:gd name="T5" fmla="*/ T4 w 1980"/>
                  <a:gd name="T6" fmla="+- 0 584 584"/>
                  <a:gd name="T7" fmla="*/ 584 h 376"/>
                  <a:gd name="T8" fmla="+- 0 3877 1904"/>
                  <a:gd name="T9" fmla="*/ T8 w 1980"/>
                  <a:gd name="T10" fmla="+- 0 952 584"/>
                  <a:gd name="T11" fmla="*/ 952 h 376"/>
                  <a:gd name="T12" fmla="+- 0 3884 1904"/>
                  <a:gd name="T13" fmla="*/ T12 w 1980"/>
                  <a:gd name="T14" fmla="+- 0 960 584"/>
                  <a:gd name="T15" fmla="*/ 960 h 376"/>
                  <a:gd name="T16" fmla="+- 0 3884 1904"/>
                  <a:gd name="T17" fmla="*/ T16 w 1980"/>
                  <a:gd name="T18" fmla="+- 0 584 584"/>
                  <a:gd name="T19" fmla="*/ 584 h 376"/>
                </a:gdLst>
                <a:ahLst/>
                <a:cxnLst>
                  <a:cxn ang="0">
                    <a:pos x="T1" y="T3"/>
                  </a:cxn>
                  <a:cxn ang="0">
                    <a:pos x="T5" y="T7"/>
                  </a:cxn>
                  <a:cxn ang="0">
                    <a:pos x="T9" y="T11"/>
                  </a:cxn>
                  <a:cxn ang="0">
                    <a:pos x="T13" y="T15"/>
                  </a:cxn>
                  <a:cxn ang="0">
                    <a:pos x="T17" y="T19"/>
                  </a:cxn>
                </a:cxnLst>
                <a:rect l="0" t="0" r="r" b="b"/>
                <a:pathLst>
                  <a:path w="1980" h="376">
                    <a:moveTo>
                      <a:pt x="1980" y="0"/>
                    </a:moveTo>
                    <a:lnTo>
                      <a:pt x="1973" y="0"/>
                    </a:lnTo>
                    <a:lnTo>
                      <a:pt x="1973" y="368"/>
                    </a:lnTo>
                    <a:lnTo>
                      <a:pt x="1980" y="376"/>
                    </a:lnTo>
                    <a:lnTo>
                      <a:pt x="198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18" name="Group 702"/>
            <p:cNvGrpSpPr>
              <a:grpSpLocks/>
            </p:cNvGrpSpPr>
            <p:nvPr/>
          </p:nvGrpSpPr>
          <p:grpSpPr bwMode="auto">
            <a:xfrm>
              <a:off x="1904" y="584"/>
              <a:ext cx="1973" cy="368"/>
              <a:chOff x="1904" y="584"/>
              <a:chExt cx="1973" cy="368"/>
            </a:xfrm>
          </p:grpSpPr>
          <p:sp>
            <p:nvSpPr>
              <p:cNvPr id="157" name="Freeform 704"/>
              <p:cNvSpPr>
                <a:spLocks/>
              </p:cNvSpPr>
              <p:nvPr/>
            </p:nvSpPr>
            <p:spPr bwMode="auto">
              <a:xfrm>
                <a:off x="1904" y="584"/>
                <a:ext cx="1973" cy="368"/>
              </a:xfrm>
              <a:custGeom>
                <a:avLst/>
                <a:gdLst>
                  <a:gd name="T0" fmla="+- 0 3870 1904"/>
                  <a:gd name="T1" fmla="*/ T0 w 1973"/>
                  <a:gd name="T2" fmla="+- 0 944 584"/>
                  <a:gd name="T3" fmla="*/ 944 h 368"/>
                  <a:gd name="T4" fmla="+- 0 1904 1904"/>
                  <a:gd name="T5" fmla="*/ T4 w 1973"/>
                  <a:gd name="T6" fmla="+- 0 944 584"/>
                  <a:gd name="T7" fmla="*/ 944 h 368"/>
                  <a:gd name="T8" fmla="+- 0 1904 1904"/>
                  <a:gd name="T9" fmla="*/ T8 w 1973"/>
                  <a:gd name="T10" fmla="+- 0 952 584"/>
                  <a:gd name="T11" fmla="*/ 952 h 368"/>
                  <a:gd name="T12" fmla="+- 0 3877 1904"/>
                  <a:gd name="T13" fmla="*/ T12 w 1973"/>
                  <a:gd name="T14" fmla="+- 0 952 584"/>
                  <a:gd name="T15" fmla="*/ 952 h 368"/>
                  <a:gd name="T16" fmla="+- 0 3870 1904"/>
                  <a:gd name="T17" fmla="*/ T16 w 1973"/>
                  <a:gd name="T18" fmla="+- 0 944 584"/>
                  <a:gd name="T19" fmla="*/ 944 h 368"/>
                </a:gdLst>
                <a:ahLst/>
                <a:cxnLst>
                  <a:cxn ang="0">
                    <a:pos x="T1" y="T3"/>
                  </a:cxn>
                  <a:cxn ang="0">
                    <a:pos x="T5" y="T7"/>
                  </a:cxn>
                  <a:cxn ang="0">
                    <a:pos x="T9" y="T11"/>
                  </a:cxn>
                  <a:cxn ang="0">
                    <a:pos x="T13" y="T15"/>
                  </a:cxn>
                  <a:cxn ang="0">
                    <a:pos x="T17" y="T19"/>
                  </a:cxn>
                </a:cxnLst>
                <a:rect l="0" t="0" r="r" b="b"/>
                <a:pathLst>
                  <a:path w="1973" h="368">
                    <a:moveTo>
                      <a:pt x="1966" y="360"/>
                    </a:moveTo>
                    <a:lnTo>
                      <a:pt x="0" y="360"/>
                    </a:lnTo>
                    <a:lnTo>
                      <a:pt x="0" y="368"/>
                    </a:lnTo>
                    <a:lnTo>
                      <a:pt x="1973" y="368"/>
                    </a:lnTo>
                    <a:lnTo>
                      <a:pt x="1966" y="36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58" name="Freeform 703"/>
              <p:cNvSpPr>
                <a:spLocks/>
              </p:cNvSpPr>
              <p:nvPr/>
            </p:nvSpPr>
            <p:spPr bwMode="auto">
              <a:xfrm>
                <a:off x="1904" y="584"/>
                <a:ext cx="1973" cy="368"/>
              </a:xfrm>
              <a:custGeom>
                <a:avLst/>
                <a:gdLst>
                  <a:gd name="T0" fmla="+- 0 3877 1904"/>
                  <a:gd name="T1" fmla="*/ T0 w 1973"/>
                  <a:gd name="T2" fmla="+- 0 584 584"/>
                  <a:gd name="T3" fmla="*/ 584 h 368"/>
                  <a:gd name="T4" fmla="+- 0 3870 1904"/>
                  <a:gd name="T5" fmla="*/ T4 w 1973"/>
                  <a:gd name="T6" fmla="+- 0 584 584"/>
                  <a:gd name="T7" fmla="*/ 584 h 368"/>
                  <a:gd name="T8" fmla="+- 0 3870 1904"/>
                  <a:gd name="T9" fmla="*/ T8 w 1973"/>
                  <a:gd name="T10" fmla="+- 0 944 584"/>
                  <a:gd name="T11" fmla="*/ 944 h 368"/>
                  <a:gd name="T12" fmla="+- 0 3877 1904"/>
                  <a:gd name="T13" fmla="*/ T12 w 1973"/>
                  <a:gd name="T14" fmla="+- 0 952 584"/>
                  <a:gd name="T15" fmla="*/ 952 h 368"/>
                  <a:gd name="T16" fmla="+- 0 3877 1904"/>
                  <a:gd name="T17" fmla="*/ T16 w 1973"/>
                  <a:gd name="T18" fmla="+- 0 584 584"/>
                  <a:gd name="T19" fmla="*/ 584 h 368"/>
                </a:gdLst>
                <a:ahLst/>
                <a:cxnLst>
                  <a:cxn ang="0">
                    <a:pos x="T1" y="T3"/>
                  </a:cxn>
                  <a:cxn ang="0">
                    <a:pos x="T5" y="T7"/>
                  </a:cxn>
                  <a:cxn ang="0">
                    <a:pos x="T9" y="T11"/>
                  </a:cxn>
                  <a:cxn ang="0">
                    <a:pos x="T13" y="T15"/>
                  </a:cxn>
                  <a:cxn ang="0">
                    <a:pos x="T17" y="T19"/>
                  </a:cxn>
                </a:cxnLst>
                <a:rect l="0" t="0" r="r" b="b"/>
                <a:pathLst>
                  <a:path w="1973" h="368">
                    <a:moveTo>
                      <a:pt x="1973" y="0"/>
                    </a:moveTo>
                    <a:lnTo>
                      <a:pt x="1966" y="0"/>
                    </a:lnTo>
                    <a:lnTo>
                      <a:pt x="1966" y="360"/>
                    </a:lnTo>
                    <a:lnTo>
                      <a:pt x="1973" y="368"/>
                    </a:lnTo>
                    <a:lnTo>
                      <a:pt x="1973"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19" name="Group 699"/>
            <p:cNvGrpSpPr>
              <a:grpSpLocks/>
            </p:cNvGrpSpPr>
            <p:nvPr/>
          </p:nvGrpSpPr>
          <p:grpSpPr bwMode="auto">
            <a:xfrm>
              <a:off x="3884" y="584"/>
              <a:ext cx="1846" cy="376"/>
              <a:chOff x="3884" y="584"/>
              <a:chExt cx="1846" cy="376"/>
            </a:xfrm>
          </p:grpSpPr>
          <p:sp>
            <p:nvSpPr>
              <p:cNvPr id="155" name="Freeform 701"/>
              <p:cNvSpPr>
                <a:spLocks/>
              </p:cNvSpPr>
              <p:nvPr/>
            </p:nvSpPr>
            <p:spPr bwMode="auto">
              <a:xfrm>
                <a:off x="3884" y="584"/>
                <a:ext cx="1846" cy="376"/>
              </a:xfrm>
              <a:custGeom>
                <a:avLst/>
                <a:gdLst>
                  <a:gd name="T0" fmla="+- 0 5722 3884"/>
                  <a:gd name="T1" fmla="*/ T0 w 1846"/>
                  <a:gd name="T2" fmla="+- 0 952 584"/>
                  <a:gd name="T3" fmla="*/ 952 h 376"/>
                  <a:gd name="T4" fmla="+- 0 3884 3884"/>
                  <a:gd name="T5" fmla="*/ T4 w 1846"/>
                  <a:gd name="T6" fmla="+- 0 952 584"/>
                  <a:gd name="T7" fmla="*/ 952 h 376"/>
                  <a:gd name="T8" fmla="+- 0 3884 3884"/>
                  <a:gd name="T9" fmla="*/ T8 w 1846"/>
                  <a:gd name="T10" fmla="+- 0 960 584"/>
                  <a:gd name="T11" fmla="*/ 960 h 376"/>
                  <a:gd name="T12" fmla="+- 0 5730 3884"/>
                  <a:gd name="T13" fmla="*/ T12 w 1846"/>
                  <a:gd name="T14" fmla="+- 0 960 584"/>
                  <a:gd name="T15" fmla="*/ 960 h 376"/>
                  <a:gd name="T16" fmla="+- 0 5722 3884"/>
                  <a:gd name="T17" fmla="*/ T16 w 1846"/>
                  <a:gd name="T18" fmla="+- 0 952 584"/>
                  <a:gd name="T19" fmla="*/ 952 h 376"/>
                </a:gdLst>
                <a:ahLst/>
                <a:cxnLst>
                  <a:cxn ang="0">
                    <a:pos x="T1" y="T3"/>
                  </a:cxn>
                  <a:cxn ang="0">
                    <a:pos x="T5" y="T7"/>
                  </a:cxn>
                  <a:cxn ang="0">
                    <a:pos x="T9" y="T11"/>
                  </a:cxn>
                  <a:cxn ang="0">
                    <a:pos x="T13" y="T15"/>
                  </a:cxn>
                  <a:cxn ang="0">
                    <a:pos x="T17" y="T19"/>
                  </a:cxn>
                </a:cxnLst>
                <a:rect l="0" t="0" r="r" b="b"/>
                <a:pathLst>
                  <a:path w="1846" h="376">
                    <a:moveTo>
                      <a:pt x="1838" y="368"/>
                    </a:moveTo>
                    <a:lnTo>
                      <a:pt x="0" y="368"/>
                    </a:lnTo>
                    <a:lnTo>
                      <a:pt x="0" y="376"/>
                    </a:lnTo>
                    <a:lnTo>
                      <a:pt x="1846" y="376"/>
                    </a:lnTo>
                    <a:lnTo>
                      <a:pt x="1838" y="3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56" name="Freeform 700"/>
              <p:cNvSpPr>
                <a:spLocks/>
              </p:cNvSpPr>
              <p:nvPr/>
            </p:nvSpPr>
            <p:spPr bwMode="auto">
              <a:xfrm>
                <a:off x="3884" y="584"/>
                <a:ext cx="1846" cy="376"/>
              </a:xfrm>
              <a:custGeom>
                <a:avLst/>
                <a:gdLst>
                  <a:gd name="T0" fmla="+- 0 5730 3884"/>
                  <a:gd name="T1" fmla="*/ T0 w 1846"/>
                  <a:gd name="T2" fmla="+- 0 584 584"/>
                  <a:gd name="T3" fmla="*/ 584 h 376"/>
                  <a:gd name="T4" fmla="+- 0 5722 3884"/>
                  <a:gd name="T5" fmla="*/ T4 w 1846"/>
                  <a:gd name="T6" fmla="+- 0 584 584"/>
                  <a:gd name="T7" fmla="*/ 584 h 376"/>
                  <a:gd name="T8" fmla="+- 0 5722 3884"/>
                  <a:gd name="T9" fmla="*/ T8 w 1846"/>
                  <a:gd name="T10" fmla="+- 0 952 584"/>
                  <a:gd name="T11" fmla="*/ 952 h 376"/>
                  <a:gd name="T12" fmla="+- 0 5730 3884"/>
                  <a:gd name="T13" fmla="*/ T12 w 1846"/>
                  <a:gd name="T14" fmla="+- 0 960 584"/>
                  <a:gd name="T15" fmla="*/ 960 h 376"/>
                  <a:gd name="T16" fmla="+- 0 5730 3884"/>
                  <a:gd name="T17" fmla="*/ T16 w 1846"/>
                  <a:gd name="T18" fmla="+- 0 584 584"/>
                  <a:gd name="T19" fmla="*/ 584 h 376"/>
                </a:gdLst>
                <a:ahLst/>
                <a:cxnLst>
                  <a:cxn ang="0">
                    <a:pos x="T1" y="T3"/>
                  </a:cxn>
                  <a:cxn ang="0">
                    <a:pos x="T5" y="T7"/>
                  </a:cxn>
                  <a:cxn ang="0">
                    <a:pos x="T9" y="T11"/>
                  </a:cxn>
                  <a:cxn ang="0">
                    <a:pos x="T13" y="T15"/>
                  </a:cxn>
                  <a:cxn ang="0">
                    <a:pos x="T17" y="T19"/>
                  </a:cxn>
                </a:cxnLst>
                <a:rect l="0" t="0" r="r" b="b"/>
                <a:pathLst>
                  <a:path w="1846" h="376">
                    <a:moveTo>
                      <a:pt x="1846" y="0"/>
                    </a:moveTo>
                    <a:lnTo>
                      <a:pt x="1838" y="0"/>
                    </a:lnTo>
                    <a:lnTo>
                      <a:pt x="1838" y="368"/>
                    </a:lnTo>
                    <a:lnTo>
                      <a:pt x="1846" y="376"/>
                    </a:lnTo>
                    <a:lnTo>
                      <a:pt x="1846"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20" name="Group 696"/>
            <p:cNvGrpSpPr>
              <a:grpSpLocks/>
            </p:cNvGrpSpPr>
            <p:nvPr/>
          </p:nvGrpSpPr>
          <p:grpSpPr bwMode="auto">
            <a:xfrm>
              <a:off x="3884" y="584"/>
              <a:ext cx="1838" cy="368"/>
              <a:chOff x="3884" y="584"/>
              <a:chExt cx="1838" cy="368"/>
            </a:xfrm>
          </p:grpSpPr>
          <p:sp>
            <p:nvSpPr>
              <p:cNvPr id="153" name="Freeform 698"/>
              <p:cNvSpPr>
                <a:spLocks/>
              </p:cNvSpPr>
              <p:nvPr/>
            </p:nvSpPr>
            <p:spPr bwMode="auto">
              <a:xfrm>
                <a:off x="3884" y="584"/>
                <a:ext cx="1838" cy="368"/>
              </a:xfrm>
              <a:custGeom>
                <a:avLst/>
                <a:gdLst>
                  <a:gd name="T0" fmla="+- 0 5714 3884"/>
                  <a:gd name="T1" fmla="*/ T0 w 1838"/>
                  <a:gd name="T2" fmla="+- 0 944 584"/>
                  <a:gd name="T3" fmla="*/ 944 h 368"/>
                  <a:gd name="T4" fmla="+- 0 3884 3884"/>
                  <a:gd name="T5" fmla="*/ T4 w 1838"/>
                  <a:gd name="T6" fmla="+- 0 944 584"/>
                  <a:gd name="T7" fmla="*/ 944 h 368"/>
                  <a:gd name="T8" fmla="+- 0 3884 3884"/>
                  <a:gd name="T9" fmla="*/ T8 w 1838"/>
                  <a:gd name="T10" fmla="+- 0 952 584"/>
                  <a:gd name="T11" fmla="*/ 952 h 368"/>
                  <a:gd name="T12" fmla="+- 0 5722 3884"/>
                  <a:gd name="T13" fmla="*/ T12 w 1838"/>
                  <a:gd name="T14" fmla="+- 0 952 584"/>
                  <a:gd name="T15" fmla="*/ 952 h 368"/>
                  <a:gd name="T16" fmla="+- 0 5714 3884"/>
                  <a:gd name="T17" fmla="*/ T16 w 1838"/>
                  <a:gd name="T18" fmla="+- 0 944 584"/>
                  <a:gd name="T19" fmla="*/ 944 h 368"/>
                </a:gdLst>
                <a:ahLst/>
                <a:cxnLst>
                  <a:cxn ang="0">
                    <a:pos x="T1" y="T3"/>
                  </a:cxn>
                  <a:cxn ang="0">
                    <a:pos x="T5" y="T7"/>
                  </a:cxn>
                  <a:cxn ang="0">
                    <a:pos x="T9" y="T11"/>
                  </a:cxn>
                  <a:cxn ang="0">
                    <a:pos x="T13" y="T15"/>
                  </a:cxn>
                  <a:cxn ang="0">
                    <a:pos x="T17" y="T19"/>
                  </a:cxn>
                </a:cxnLst>
                <a:rect l="0" t="0" r="r" b="b"/>
                <a:pathLst>
                  <a:path w="1838" h="368">
                    <a:moveTo>
                      <a:pt x="1830" y="360"/>
                    </a:moveTo>
                    <a:lnTo>
                      <a:pt x="0" y="360"/>
                    </a:lnTo>
                    <a:lnTo>
                      <a:pt x="0" y="368"/>
                    </a:lnTo>
                    <a:lnTo>
                      <a:pt x="1838" y="368"/>
                    </a:lnTo>
                    <a:lnTo>
                      <a:pt x="1830" y="36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54" name="Freeform 697"/>
              <p:cNvSpPr>
                <a:spLocks/>
              </p:cNvSpPr>
              <p:nvPr/>
            </p:nvSpPr>
            <p:spPr bwMode="auto">
              <a:xfrm>
                <a:off x="3884" y="584"/>
                <a:ext cx="1838" cy="368"/>
              </a:xfrm>
              <a:custGeom>
                <a:avLst/>
                <a:gdLst>
                  <a:gd name="T0" fmla="+- 0 5722 3884"/>
                  <a:gd name="T1" fmla="*/ T0 w 1838"/>
                  <a:gd name="T2" fmla="+- 0 584 584"/>
                  <a:gd name="T3" fmla="*/ 584 h 368"/>
                  <a:gd name="T4" fmla="+- 0 5714 3884"/>
                  <a:gd name="T5" fmla="*/ T4 w 1838"/>
                  <a:gd name="T6" fmla="+- 0 584 584"/>
                  <a:gd name="T7" fmla="*/ 584 h 368"/>
                  <a:gd name="T8" fmla="+- 0 5714 3884"/>
                  <a:gd name="T9" fmla="*/ T8 w 1838"/>
                  <a:gd name="T10" fmla="+- 0 944 584"/>
                  <a:gd name="T11" fmla="*/ 944 h 368"/>
                  <a:gd name="T12" fmla="+- 0 5722 3884"/>
                  <a:gd name="T13" fmla="*/ T12 w 1838"/>
                  <a:gd name="T14" fmla="+- 0 952 584"/>
                  <a:gd name="T15" fmla="*/ 952 h 368"/>
                  <a:gd name="T16" fmla="+- 0 5722 3884"/>
                  <a:gd name="T17" fmla="*/ T16 w 1838"/>
                  <a:gd name="T18" fmla="+- 0 584 584"/>
                  <a:gd name="T19" fmla="*/ 584 h 368"/>
                </a:gdLst>
                <a:ahLst/>
                <a:cxnLst>
                  <a:cxn ang="0">
                    <a:pos x="T1" y="T3"/>
                  </a:cxn>
                  <a:cxn ang="0">
                    <a:pos x="T5" y="T7"/>
                  </a:cxn>
                  <a:cxn ang="0">
                    <a:pos x="T9" y="T11"/>
                  </a:cxn>
                  <a:cxn ang="0">
                    <a:pos x="T13" y="T15"/>
                  </a:cxn>
                  <a:cxn ang="0">
                    <a:pos x="T17" y="T19"/>
                  </a:cxn>
                </a:cxnLst>
                <a:rect l="0" t="0" r="r" b="b"/>
                <a:pathLst>
                  <a:path w="1838" h="368">
                    <a:moveTo>
                      <a:pt x="1838" y="0"/>
                    </a:moveTo>
                    <a:lnTo>
                      <a:pt x="1830" y="0"/>
                    </a:lnTo>
                    <a:lnTo>
                      <a:pt x="1830" y="360"/>
                    </a:lnTo>
                    <a:lnTo>
                      <a:pt x="1838" y="368"/>
                    </a:lnTo>
                    <a:lnTo>
                      <a:pt x="1838"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21" name="Group 693"/>
            <p:cNvGrpSpPr>
              <a:grpSpLocks/>
            </p:cNvGrpSpPr>
            <p:nvPr/>
          </p:nvGrpSpPr>
          <p:grpSpPr bwMode="auto">
            <a:xfrm>
              <a:off x="5730" y="584"/>
              <a:ext cx="1935" cy="376"/>
              <a:chOff x="5730" y="584"/>
              <a:chExt cx="1935" cy="376"/>
            </a:xfrm>
          </p:grpSpPr>
          <p:sp>
            <p:nvSpPr>
              <p:cNvPr id="151" name="Freeform 695"/>
              <p:cNvSpPr>
                <a:spLocks/>
              </p:cNvSpPr>
              <p:nvPr/>
            </p:nvSpPr>
            <p:spPr bwMode="auto">
              <a:xfrm>
                <a:off x="5730" y="584"/>
                <a:ext cx="1935" cy="376"/>
              </a:xfrm>
              <a:custGeom>
                <a:avLst/>
                <a:gdLst>
                  <a:gd name="T0" fmla="+- 0 7657 5730"/>
                  <a:gd name="T1" fmla="*/ T0 w 1935"/>
                  <a:gd name="T2" fmla="+- 0 952 584"/>
                  <a:gd name="T3" fmla="*/ 952 h 376"/>
                  <a:gd name="T4" fmla="+- 0 5730 5730"/>
                  <a:gd name="T5" fmla="*/ T4 w 1935"/>
                  <a:gd name="T6" fmla="+- 0 952 584"/>
                  <a:gd name="T7" fmla="*/ 952 h 376"/>
                  <a:gd name="T8" fmla="+- 0 5730 5730"/>
                  <a:gd name="T9" fmla="*/ T8 w 1935"/>
                  <a:gd name="T10" fmla="+- 0 960 584"/>
                  <a:gd name="T11" fmla="*/ 960 h 376"/>
                  <a:gd name="T12" fmla="+- 0 7664 5730"/>
                  <a:gd name="T13" fmla="*/ T12 w 1935"/>
                  <a:gd name="T14" fmla="+- 0 960 584"/>
                  <a:gd name="T15" fmla="*/ 960 h 376"/>
                  <a:gd name="T16" fmla="+- 0 7657 5730"/>
                  <a:gd name="T17" fmla="*/ T16 w 1935"/>
                  <a:gd name="T18" fmla="+- 0 952 584"/>
                  <a:gd name="T19" fmla="*/ 952 h 376"/>
                </a:gdLst>
                <a:ahLst/>
                <a:cxnLst>
                  <a:cxn ang="0">
                    <a:pos x="T1" y="T3"/>
                  </a:cxn>
                  <a:cxn ang="0">
                    <a:pos x="T5" y="T7"/>
                  </a:cxn>
                  <a:cxn ang="0">
                    <a:pos x="T9" y="T11"/>
                  </a:cxn>
                  <a:cxn ang="0">
                    <a:pos x="T13" y="T15"/>
                  </a:cxn>
                  <a:cxn ang="0">
                    <a:pos x="T17" y="T19"/>
                  </a:cxn>
                </a:cxnLst>
                <a:rect l="0" t="0" r="r" b="b"/>
                <a:pathLst>
                  <a:path w="1935" h="376">
                    <a:moveTo>
                      <a:pt x="1927" y="368"/>
                    </a:moveTo>
                    <a:lnTo>
                      <a:pt x="0" y="368"/>
                    </a:lnTo>
                    <a:lnTo>
                      <a:pt x="0" y="376"/>
                    </a:lnTo>
                    <a:lnTo>
                      <a:pt x="1934" y="376"/>
                    </a:lnTo>
                    <a:lnTo>
                      <a:pt x="1927" y="3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52" name="Freeform 694"/>
              <p:cNvSpPr>
                <a:spLocks/>
              </p:cNvSpPr>
              <p:nvPr/>
            </p:nvSpPr>
            <p:spPr bwMode="auto">
              <a:xfrm>
                <a:off x="5730" y="584"/>
                <a:ext cx="1935" cy="376"/>
              </a:xfrm>
              <a:custGeom>
                <a:avLst/>
                <a:gdLst>
                  <a:gd name="T0" fmla="+- 0 7664 5730"/>
                  <a:gd name="T1" fmla="*/ T0 w 1935"/>
                  <a:gd name="T2" fmla="+- 0 584 584"/>
                  <a:gd name="T3" fmla="*/ 584 h 376"/>
                  <a:gd name="T4" fmla="+- 0 7657 5730"/>
                  <a:gd name="T5" fmla="*/ T4 w 1935"/>
                  <a:gd name="T6" fmla="+- 0 584 584"/>
                  <a:gd name="T7" fmla="*/ 584 h 376"/>
                  <a:gd name="T8" fmla="+- 0 7657 5730"/>
                  <a:gd name="T9" fmla="*/ T8 w 1935"/>
                  <a:gd name="T10" fmla="+- 0 952 584"/>
                  <a:gd name="T11" fmla="*/ 952 h 376"/>
                  <a:gd name="T12" fmla="+- 0 7664 5730"/>
                  <a:gd name="T13" fmla="*/ T12 w 1935"/>
                  <a:gd name="T14" fmla="+- 0 960 584"/>
                  <a:gd name="T15" fmla="*/ 960 h 376"/>
                  <a:gd name="T16" fmla="+- 0 7664 5730"/>
                  <a:gd name="T17" fmla="*/ T16 w 1935"/>
                  <a:gd name="T18" fmla="+- 0 584 584"/>
                  <a:gd name="T19" fmla="*/ 584 h 376"/>
                </a:gdLst>
                <a:ahLst/>
                <a:cxnLst>
                  <a:cxn ang="0">
                    <a:pos x="T1" y="T3"/>
                  </a:cxn>
                  <a:cxn ang="0">
                    <a:pos x="T5" y="T7"/>
                  </a:cxn>
                  <a:cxn ang="0">
                    <a:pos x="T9" y="T11"/>
                  </a:cxn>
                  <a:cxn ang="0">
                    <a:pos x="T13" y="T15"/>
                  </a:cxn>
                  <a:cxn ang="0">
                    <a:pos x="T17" y="T19"/>
                  </a:cxn>
                </a:cxnLst>
                <a:rect l="0" t="0" r="r" b="b"/>
                <a:pathLst>
                  <a:path w="1935" h="376">
                    <a:moveTo>
                      <a:pt x="1934" y="0"/>
                    </a:moveTo>
                    <a:lnTo>
                      <a:pt x="1927" y="0"/>
                    </a:lnTo>
                    <a:lnTo>
                      <a:pt x="1927" y="368"/>
                    </a:lnTo>
                    <a:lnTo>
                      <a:pt x="1934" y="376"/>
                    </a:lnTo>
                    <a:lnTo>
                      <a:pt x="1934"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22" name="Group 690"/>
            <p:cNvGrpSpPr>
              <a:grpSpLocks/>
            </p:cNvGrpSpPr>
            <p:nvPr/>
          </p:nvGrpSpPr>
          <p:grpSpPr bwMode="auto">
            <a:xfrm>
              <a:off x="5730" y="584"/>
              <a:ext cx="1928" cy="368"/>
              <a:chOff x="5730" y="584"/>
              <a:chExt cx="1928" cy="368"/>
            </a:xfrm>
          </p:grpSpPr>
          <p:sp>
            <p:nvSpPr>
              <p:cNvPr id="149" name="Freeform 692"/>
              <p:cNvSpPr>
                <a:spLocks/>
              </p:cNvSpPr>
              <p:nvPr/>
            </p:nvSpPr>
            <p:spPr bwMode="auto">
              <a:xfrm>
                <a:off x="5730" y="584"/>
                <a:ext cx="1928" cy="368"/>
              </a:xfrm>
              <a:custGeom>
                <a:avLst/>
                <a:gdLst>
                  <a:gd name="T0" fmla="+- 0 7650 5730"/>
                  <a:gd name="T1" fmla="*/ T0 w 1928"/>
                  <a:gd name="T2" fmla="+- 0 944 584"/>
                  <a:gd name="T3" fmla="*/ 944 h 368"/>
                  <a:gd name="T4" fmla="+- 0 5730 5730"/>
                  <a:gd name="T5" fmla="*/ T4 w 1928"/>
                  <a:gd name="T6" fmla="+- 0 944 584"/>
                  <a:gd name="T7" fmla="*/ 944 h 368"/>
                  <a:gd name="T8" fmla="+- 0 5730 5730"/>
                  <a:gd name="T9" fmla="*/ T8 w 1928"/>
                  <a:gd name="T10" fmla="+- 0 952 584"/>
                  <a:gd name="T11" fmla="*/ 952 h 368"/>
                  <a:gd name="T12" fmla="+- 0 7657 5730"/>
                  <a:gd name="T13" fmla="*/ T12 w 1928"/>
                  <a:gd name="T14" fmla="+- 0 952 584"/>
                  <a:gd name="T15" fmla="*/ 952 h 368"/>
                  <a:gd name="T16" fmla="+- 0 7650 5730"/>
                  <a:gd name="T17" fmla="*/ T16 w 1928"/>
                  <a:gd name="T18" fmla="+- 0 944 584"/>
                  <a:gd name="T19" fmla="*/ 944 h 368"/>
                </a:gdLst>
                <a:ahLst/>
                <a:cxnLst>
                  <a:cxn ang="0">
                    <a:pos x="T1" y="T3"/>
                  </a:cxn>
                  <a:cxn ang="0">
                    <a:pos x="T5" y="T7"/>
                  </a:cxn>
                  <a:cxn ang="0">
                    <a:pos x="T9" y="T11"/>
                  </a:cxn>
                  <a:cxn ang="0">
                    <a:pos x="T13" y="T15"/>
                  </a:cxn>
                  <a:cxn ang="0">
                    <a:pos x="T17" y="T19"/>
                  </a:cxn>
                </a:cxnLst>
                <a:rect l="0" t="0" r="r" b="b"/>
                <a:pathLst>
                  <a:path w="1928" h="368">
                    <a:moveTo>
                      <a:pt x="1920" y="360"/>
                    </a:moveTo>
                    <a:lnTo>
                      <a:pt x="0" y="360"/>
                    </a:lnTo>
                    <a:lnTo>
                      <a:pt x="0" y="368"/>
                    </a:lnTo>
                    <a:lnTo>
                      <a:pt x="1927" y="368"/>
                    </a:lnTo>
                    <a:lnTo>
                      <a:pt x="1920" y="36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50" name="Freeform 691"/>
              <p:cNvSpPr>
                <a:spLocks/>
              </p:cNvSpPr>
              <p:nvPr/>
            </p:nvSpPr>
            <p:spPr bwMode="auto">
              <a:xfrm>
                <a:off x="5730" y="584"/>
                <a:ext cx="1928" cy="368"/>
              </a:xfrm>
              <a:custGeom>
                <a:avLst/>
                <a:gdLst>
                  <a:gd name="T0" fmla="+- 0 7657 5730"/>
                  <a:gd name="T1" fmla="*/ T0 w 1928"/>
                  <a:gd name="T2" fmla="+- 0 584 584"/>
                  <a:gd name="T3" fmla="*/ 584 h 368"/>
                  <a:gd name="T4" fmla="+- 0 7650 5730"/>
                  <a:gd name="T5" fmla="*/ T4 w 1928"/>
                  <a:gd name="T6" fmla="+- 0 584 584"/>
                  <a:gd name="T7" fmla="*/ 584 h 368"/>
                  <a:gd name="T8" fmla="+- 0 7650 5730"/>
                  <a:gd name="T9" fmla="*/ T8 w 1928"/>
                  <a:gd name="T10" fmla="+- 0 944 584"/>
                  <a:gd name="T11" fmla="*/ 944 h 368"/>
                  <a:gd name="T12" fmla="+- 0 7657 5730"/>
                  <a:gd name="T13" fmla="*/ T12 w 1928"/>
                  <a:gd name="T14" fmla="+- 0 952 584"/>
                  <a:gd name="T15" fmla="*/ 952 h 368"/>
                  <a:gd name="T16" fmla="+- 0 7657 5730"/>
                  <a:gd name="T17" fmla="*/ T16 w 1928"/>
                  <a:gd name="T18" fmla="+- 0 584 584"/>
                  <a:gd name="T19" fmla="*/ 584 h 368"/>
                </a:gdLst>
                <a:ahLst/>
                <a:cxnLst>
                  <a:cxn ang="0">
                    <a:pos x="T1" y="T3"/>
                  </a:cxn>
                  <a:cxn ang="0">
                    <a:pos x="T5" y="T7"/>
                  </a:cxn>
                  <a:cxn ang="0">
                    <a:pos x="T9" y="T11"/>
                  </a:cxn>
                  <a:cxn ang="0">
                    <a:pos x="T13" y="T15"/>
                  </a:cxn>
                  <a:cxn ang="0">
                    <a:pos x="T17" y="T19"/>
                  </a:cxn>
                </a:cxnLst>
                <a:rect l="0" t="0" r="r" b="b"/>
                <a:pathLst>
                  <a:path w="1928" h="368">
                    <a:moveTo>
                      <a:pt x="1927" y="0"/>
                    </a:moveTo>
                    <a:lnTo>
                      <a:pt x="1920" y="0"/>
                    </a:lnTo>
                    <a:lnTo>
                      <a:pt x="1920" y="360"/>
                    </a:lnTo>
                    <a:lnTo>
                      <a:pt x="1927" y="368"/>
                    </a:lnTo>
                    <a:lnTo>
                      <a:pt x="1927"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23" name="Group 687"/>
            <p:cNvGrpSpPr>
              <a:grpSpLocks/>
            </p:cNvGrpSpPr>
            <p:nvPr/>
          </p:nvGrpSpPr>
          <p:grpSpPr bwMode="auto">
            <a:xfrm>
              <a:off x="7650" y="584"/>
              <a:ext cx="2310" cy="376"/>
              <a:chOff x="7650" y="584"/>
              <a:chExt cx="2310" cy="376"/>
            </a:xfrm>
          </p:grpSpPr>
          <p:sp>
            <p:nvSpPr>
              <p:cNvPr id="147" name="Freeform 689"/>
              <p:cNvSpPr>
                <a:spLocks/>
              </p:cNvSpPr>
              <p:nvPr/>
            </p:nvSpPr>
            <p:spPr bwMode="auto">
              <a:xfrm>
                <a:off x="7650" y="584"/>
                <a:ext cx="2310" cy="376"/>
              </a:xfrm>
              <a:custGeom>
                <a:avLst/>
                <a:gdLst>
                  <a:gd name="T0" fmla="+- 0 9952 7650"/>
                  <a:gd name="T1" fmla="*/ T0 w 2310"/>
                  <a:gd name="T2" fmla="+- 0 952 584"/>
                  <a:gd name="T3" fmla="*/ 952 h 376"/>
                  <a:gd name="T4" fmla="+- 0 7650 7650"/>
                  <a:gd name="T5" fmla="*/ T4 w 2310"/>
                  <a:gd name="T6" fmla="+- 0 952 584"/>
                  <a:gd name="T7" fmla="*/ 952 h 376"/>
                  <a:gd name="T8" fmla="+- 0 7650 7650"/>
                  <a:gd name="T9" fmla="*/ T8 w 2310"/>
                  <a:gd name="T10" fmla="+- 0 960 584"/>
                  <a:gd name="T11" fmla="*/ 960 h 376"/>
                  <a:gd name="T12" fmla="+- 0 9960 7650"/>
                  <a:gd name="T13" fmla="*/ T12 w 2310"/>
                  <a:gd name="T14" fmla="+- 0 960 584"/>
                  <a:gd name="T15" fmla="*/ 960 h 376"/>
                  <a:gd name="T16" fmla="+- 0 9952 7650"/>
                  <a:gd name="T17" fmla="*/ T16 w 2310"/>
                  <a:gd name="T18" fmla="+- 0 952 584"/>
                  <a:gd name="T19" fmla="*/ 952 h 376"/>
                </a:gdLst>
                <a:ahLst/>
                <a:cxnLst>
                  <a:cxn ang="0">
                    <a:pos x="T1" y="T3"/>
                  </a:cxn>
                  <a:cxn ang="0">
                    <a:pos x="T5" y="T7"/>
                  </a:cxn>
                  <a:cxn ang="0">
                    <a:pos x="T9" y="T11"/>
                  </a:cxn>
                  <a:cxn ang="0">
                    <a:pos x="T13" y="T15"/>
                  </a:cxn>
                  <a:cxn ang="0">
                    <a:pos x="T17" y="T19"/>
                  </a:cxn>
                </a:cxnLst>
                <a:rect l="0" t="0" r="r" b="b"/>
                <a:pathLst>
                  <a:path w="2310" h="376">
                    <a:moveTo>
                      <a:pt x="2302" y="368"/>
                    </a:moveTo>
                    <a:lnTo>
                      <a:pt x="0" y="368"/>
                    </a:lnTo>
                    <a:lnTo>
                      <a:pt x="0" y="376"/>
                    </a:lnTo>
                    <a:lnTo>
                      <a:pt x="2310" y="376"/>
                    </a:lnTo>
                    <a:lnTo>
                      <a:pt x="2302" y="3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48" name="Freeform 688"/>
              <p:cNvSpPr>
                <a:spLocks/>
              </p:cNvSpPr>
              <p:nvPr/>
            </p:nvSpPr>
            <p:spPr bwMode="auto">
              <a:xfrm>
                <a:off x="7650" y="584"/>
                <a:ext cx="2310" cy="376"/>
              </a:xfrm>
              <a:custGeom>
                <a:avLst/>
                <a:gdLst>
                  <a:gd name="T0" fmla="+- 0 9960 7650"/>
                  <a:gd name="T1" fmla="*/ T0 w 2310"/>
                  <a:gd name="T2" fmla="+- 0 584 584"/>
                  <a:gd name="T3" fmla="*/ 584 h 376"/>
                  <a:gd name="T4" fmla="+- 0 9952 7650"/>
                  <a:gd name="T5" fmla="*/ T4 w 2310"/>
                  <a:gd name="T6" fmla="+- 0 584 584"/>
                  <a:gd name="T7" fmla="*/ 584 h 376"/>
                  <a:gd name="T8" fmla="+- 0 9952 7650"/>
                  <a:gd name="T9" fmla="*/ T8 w 2310"/>
                  <a:gd name="T10" fmla="+- 0 952 584"/>
                  <a:gd name="T11" fmla="*/ 952 h 376"/>
                  <a:gd name="T12" fmla="+- 0 9960 7650"/>
                  <a:gd name="T13" fmla="*/ T12 w 2310"/>
                  <a:gd name="T14" fmla="+- 0 960 584"/>
                  <a:gd name="T15" fmla="*/ 960 h 376"/>
                  <a:gd name="T16" fmla="+- 0 9960 7650"/>
                  <a:gd name="T17" fmla="*/ T16 w 2310"/>
                  <a:gd name="T18" fmla="+- 0 584 584"/>
                  <a:gd name="T19" fmla="*/ 584 h 376"/>
                </a:gdLst>
                <a:ahLst/>
                <a:cxnLst>
                  <a:cxn ang="0">
                    <a:pos x="T1" y="T3"/>
                  </a:cxn>
                  <a:cxn ang="0">
                    <a:pos x="T5" y="T7"/>
                  </a:cxn>
                  <a:cxn ang="0">
                    <a:pos x="T9" y="T11"/>
                  </a:cxn>
                  <a:cxn ang="0">
                    <a:pos x="T13" y="T15"/>
                  </a:cxn>
                  <a:cxn ang="0">
                    <a:pos x="T17" y="T19"/>
                  </a:cxn>
                </a:cxnLst>
                <a:rect l="0" t="0" r="r" b="b"/>
                <a:pathLst>
                  <a:path w="2310" h="376">
                    <a:moveTo>
                      <a:pt x="2310" y="0"/>
                    </a:moveTo>
                    <a:lnTo>
                      <a:pt x="2302" y="0"/>
                    </a:lnTo>
                    <a:lnTo>
                      <a:pt x="2302" y="368"/>
                    </a:lnTo>
                    <a:lnTo>
                      <a:pt x="2310" y="376"/>
                    </a:lnTo>
                    <a:lnTo>
                      <a:pt x="231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24" name="Group 684"/>
            <p:cNvGrpSpPr>
              <a:grpSpLocks/>
            </p:cNvGrpSpPr>
            <p:nvPr/>
          </p:nvGrpSpPr>
          <p:grpSpPr bwMode="auto">
            <a:xfrm>
              <a:off x="7650" y="584"/>
              <a:ext cx="2302" cy="368"/>
              <a:chOff x="7650" y="584"/>
              <a:chExt cx="2302" cy="368"/>
            </a:xfrm>
          </p:grpSpPr>
          <p:sp>
            <p:nvSpPr>
              <p:cNvPr id="145" name="Freeform 686"/>
              <p:cNvSpPr>
                <a:spLocks/>
              </p:cNvSpPr>
              <p:nvPr/>
            </p:nvSpPr>
            <p:spPr bwMode="auto">
              <a:xfrm>
                <a:off x="7650" y="584"/>
                <a:ext cx="2302" cy="368"/>
              </a:xfrm>
              <a:custGeom>
                <a:avLst/>
                <a:gdLst>
                  <a:gd name="T0" fmla="+- 0 9944 7650"/>
                  <a:gd name="T1" fmla="*/ T0 w 2302"/>
                  <a:gd name="T2" fmla="+- 0 944 584"/>
                  <a:gd name="T3" fmla="*/ 944 h 368"/>
                  <a:gd name="T4" fmla="+- 0 7650 7650"/>
                  <a:gd name="T5" fmla="*/ T4 w 2302"/>
                  <a:gd name="T6" fmla="+- 0 944 584"/>
                  <a:gd name="T7" fmla="*/ 944 h 368"/>
                  <a:gd name="T8" fmla="+- 0 7650 7650"/>
                  <a:gd name="T9" fmla="*/ T8 w 2302"/>
                  <a:gd name="T10" fmla="+- 0 952 584"/>
                  <a:gd name="T11" fmla="*/ 952 h 368"/>
                  <a:gd name="T12" fmla="+- 0 9952 7650"/>
                  <a:gd name="T13" fmla="*/ T12 w 2302"/>
                  <a:gd name="T14" fmla="+- 0 952 584"/>
                  <a:gd name="T15" fmla="*/ 952 h 368"/>
                  <a:gd name="T16" fmla="+- 0 9944 7650"/>
                  <a:gd name="T17" fmla="*/ T16 w 2302"/>
                  <a:gd name="T18" fmla="+- 0 944 584"/>
                  <a:gd name="T19" fmla="*/ 944 h 368"/>
                </a:gdLst>
                <a:ahLst/>
                <a:cxnLst>
                  <a:cxn ang="0">
                    <a:pos x="T1" y="T3"/>
                  </a:cxn>
                  <a:cxn ang="0">
                    <a:pos x="T5" y="T7"/>
                  </a:cxn>
                  <a:cxn ang="0">
                    <a:pos x="T9" y="T11"/>
                  </a:cxn>
                  <a:cxn ang="0">
                    <a:pos x="T13" y="T15"/>
                  </a:cxn>
                  <a:cxn ang="0">
                    <a:pos x="T17" y="T19"/>
                  </a:cxn>
                </a:cxnLst>
                <a:rect l="0" t="0" r="r" b="b"/>
                <a:pathLst>
                  <a:path w="2302" h="368">
                    <a:moveTo>
                      <a:pt x="2294" y="360"/>
                    </a:moveTo>
                    <a:lnTo>
                      <a:pt x="0" y="360"/>
                    </a:lnTo>
                    <a:lnTo>
                      <a:pt x="0" y="368"/>
                    </a:lnTo>
                    <a:lnTo>
                      <a:pt x="2302" y="368"/>
                    </a:lnTo>
                    <a:lnTo>
                      <a:pt x="2294" y="36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46" name="Freeform 685"/>
              <p:cNvSpPr>
                <a:spLocks/>
              </p:cNvSpPr>
              <p:nvPr/>
            </p:nvSpPr>
            <p:spPr bwMode="auto">
              <a:xfrm>
                <a:off x="7650" y="584"/>
                <a:ext cx="2302" cy="368"/>
              </a:xfrm>
              <a:custGeom>
                <a:avLst/>
                <a:gdLst>
                  <a:gd name="T0" fmla="+- 0 9952 7650"/>
                  <a:gd name="T1" fmla="*/ T0 w 2302"/>
                  <a:gd name="T2" fmla="+- 0 584 584"/>
                  <a:gd name="T3" fmla="*/ 584 h 368"/>
                  <a:gd name="T4" fmla="+- 0 9944 7650"/>
                  <a:gd name="T5" fmla="*/ T4 w 2302"/>
                  <a:gd name="T6" fmla="+- 0 584 584"/>
                  <a:gd name="T7" fmla="*/ 584 h 368"/>
                  <a:gd name="T8" fmla="+- 0 9944 7650"/>
                  <a:gd name="T9" fmla="*/ T8 w 2302"/>
                  <a:gd name="T10" fmla="+- 0 944 584"/>
                  <a:gd name="T11" fmla="*/ 944 h 368"/>
                  <a:gd name="T12" fmla="+- 0 9952 7650"/>
                  <a:gd name="T13" fmla="*/ T12 w 2302"/>
                  <a:gd name="T14" fmla="+- 0 952 584"/>
                  <a:gd name="T15" fmla="*/ 952 h 368"/>
                  <a:gd name="T16" fmla="+- 0 9952 7650"/>
                  <a:gd name="T17" fmla="*/ T16 w 2302"/>
                  <a:gd name="T18" fmla="+- 0 584 584"/>
                  <a:gd name="T19" fmla="*/ 584 h 368"/>
                </a:gdLst>
                <a:ahLst/>
                <a:cxnLst>
                  <a:cxn ang="0">
                    <a:pos x="T1" y="T3"/>
                  </a:cxn>
                  <a:cxn ang="0">
                    <a:pos x="T5" y="T7"/>
                  </a:cxn>
                  <a:cxn ang="0">
                    <a:pos x="T9" y="T11"/>
                  </a:cxn>
                  <a:cxn ang="0">
                    <a:pos x="T13" y="T15"/>
                  </a:cxn>
                  <a:cxn ang="0">
                    <a:pos x="T17" y="T19"/>
                  </a:cxn>
                </a:cxnLst>
                <a:rect l="0" t="0" r="r" b="b"/>
                <a:pathLst>
                  <a:path w="2302" h="368">
                    <a:moveTo>
                      <a:pt x="2302" y="0"/>
                    </a:moveTo>
                    <a:lnTo>
                      <a:pt x="2294" y="0"/>
                    </a:lnTo>
                    <a:lnTo>
                      <a:pt x="2294" y="360"/>
                    </a:lnTo>
                    <a:lnTo>
                      <a:pt x="2302" y="368"/>
                    </a:lnTo>
                    <a:lnTo>
                      <a:pt x="2302"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25" name="Group 680"/>
            <p:cNvGrpSpPr>
              <a:grpSpLocks/>
            </p:cNvGrpSpPr>
            <p:nvPr/>
          </p:nvGrpSpPr>
          <p:grpSpPr bwMode="auto">
            <a:xfrm>
              <a:off x="0" y="960"/>
              <a:ext cx="1920" cy="570"/>
              <a:chOff x="0" y="960"/>
              <a:chExt cx="1920" cy="570"/>
            </a:xfrm>
          </p:grpSpPr>
          <p:sp>
            <p:nvSpPr>
              <p:cNvPr id="142" name="Freeform 683"/>
              <p:cNvSpPr>
                <a:spLocks/>
              </p:cNvSpPr>
              <p:nvPr/>
            </p:nvSpPr>
            <p:spPr bwMode="auto">
              <a:xfrm>
                <a:off x="0" y="960"/>
                <a:ext cx="1920" cy="570"/>
              </a:xfrm>
              <a:custGeom>
                <a:avLst/>
                <a:gdLst>
                  <a:gd name="T0" fmla="*/ 1912 w 1920"/>
                  <a:gd name="T1" fmla="+- 0 1522 960"/>
                  <a:gd name="T2" fmla="*/ 1522 h 570"/>
                  <a:gd name="T3" fmla="*/ 7 w 1920"/>
                  <a:gd name="T4" fmla="+- 0 1522 960"/>
                  <a:gd name="T5" fmla="*/ 1522 h 570"/>
                  <a:gd name="T6" fmla="*/ 0 w 1920"/>
                  <a:gd name="T7" fmla="+- 0 1530 960"/>
                  <a:gd name="T8" fmla="*/ 1530 h 570"/>
                  <a:gd name="T9" fmla="*/ 1920 w 1920"/>
                  <a:gd name="T10" fmla="+- 0 1530 960"/>
                  <a:gd name="T11" fmla="*/ 1530 h 570"/>
                  <a:gd name="T12" fmla="*/ 1912 w 1920"/>
                  <a:gd name="T13" fmla="+- 0 1522 960"/>
                  <a:gd name="T14" fmla="*/ 1522 h 570"/>
                </a:gdLst>
                <a:ahLst/>
                <a:cxnLst>
                  <a:cxn ang="0">
                    <a:pos x="T0" y="T2"/>
                  </a:cxn>
                  <a:cxn ang="0">
                    <a:pos x="T3" y="T5"/>
                  </a:cxn>
                  <a:cxn ang="0">
                    <a:pos x="T6" y="T8"/>
                  </a:cxn>
                  <a:cxn ang="0">
                    <a:pos x="T9" y="T11"/>
                  </a:cxn>
                  <a:cxn ang="0">
                    <a:pos x="T12" y="T14"/>
                  </a:cxn>
                </a:cxnLst>
                <a:rect l="0" t="0" r="r" b="b"/>
                <a:pathLst>
                  <a:path w="1920" h="570">
                    <a:moveTo>
                      <a:pt x="1912" y="562"/>
                    </a:moveTo>
                    <a:lnTo>
                      <a:pt x="7" y="562"/>
                    </a:lnTo>
                    <a:lnTo>
                      <a:pt x="0" y="570"/>
                    </a:lnTo>
                    <a:lnTo>
                      <a:pt x="1920" y="570"/>
                    </a:lnTo>
                    <a:lnTo>
                      <a:pt x="1912" y="56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43" name="Freeform 682"/>
              <p:cNvSpPr>
                <a:spLocks/>
              </p:cNvSpPr>
              <p:nvPr/>
            </p:nvSpPr>
            <p:spPr bwMode="auto">
              <a:xfrm>
                <a:off x="0" y="960"/>
                <a:ext cx="1920" cy="570"/>
              </a:xfrm>
              <a:custGeom>
                <a:avLst/>
                <a:gdLst>
                  <a:gd name="T0" fmla="*/ 1920 w 1920"/>
                  <a:gd name="T1" fmla="+- 0 960 960"/>
                  <a:gd name="T2" fmla="*/ 960 h 570"/>
                  <a:gd name="T3" fmla="*/ 1912 w 1920"/>
                  <a:gd name="T4" fmla="+- 0 960 960"/>
                  <a:gd name="T5" fmla="*/ 960 h 570"/>
                  <a:gd name="T6" fmla="*/ 1912 w 1920"/>
                  <a:gd name="T7" fmla="+- 0 1522 960"/>
                  <a:gd name="T8" fmla="*/ 1522 h 570"/>
                  <a:gd name="T9" fmla="*/ 1920 w 1920"/>
                  <a:gd name="T10" fmla="+- 0 1530 960"/>
                  <a:gd name="T11" fmla="*/ 1530 h 570"/>
                  <a:gd name="T12" fmla="*/ 1920 w 1920"/>
                  <a:gd name="T13" fmla="+- 0 960 960"/>
                  <a:gd name="T14" fmla="*/ 960 h 570"/>
                </a:gdLst>
                <a:ahLst/>
                <a:cxnLst>
                  <a:cxn ang="0">
                    <a:pos x="T0" y="T2"/>
                  </a:cxn>
                  <a:cxn ang="0">
                    <a:pos x="T3" y="T5"/>
                  </a:cxn>
                  <a:cxn ang="0">
                    <a:pos x="T6" y="T8"/>
                  </a:cxn>
                  <a:cxn ang="0">
                    <a:pos x="T9" y="T11"/>
                  </a:cxn>
                  <a:cxn ang="0">
                    <a:pos x="T12" y="T14"/>
                  </a:cxn>
                </a:cxnLst>
                <a:rect l="0" t="0" r="r" b="b"/>
                <a:pathLst>
                  <a:path w="1920" h="570">
                    <a:moveTo>
                      <a:pt x="1920" y="0"/>
                    </a:moveTo>
                    <a:lnTo>
                      <a:pt x="1912" y="0"/>
                    </a:lnTo>
                    <a:lnTo>
                      <a:pt x="1912" y="562"/>
                    </a:lnTo>
                    <a:lnTo>
                      <a:pt x="1920" y="570"/>
                    </a:lnTo>
                    <a:lnTo>
                      <a:pt x="192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44" name="Freeform 681"/>
              <p:cNvSpPr>
                <a:spLocks/>
              </p:cNvSpPr>
              <p:nvPr/>
            </p:nvSpPr>
            <p:spPr bwMode="auto">
              <a:xfrm>
                <a:off x="0" y="960"/>
                <a:ext cx="1920" cy="570"/>
              </a:xfrm>
              <a:custGeom>
                <a:avLst/>
                <a:gdLst>
                  <a:gd name="T0" fmla="*/ 14 w 1920"/>
                  <a:gd name="T1" fmla="+- 0 960 960"/>
                  <a:gd name="T2" fmla="*/ 960 h 570"/>
                  <a:gd name="T3" fmla="*/ 7 w 1920"/>
                  <a:gd name="T4" fmla="+- 0 960 960"/>
                  <a:gd name="T5" fmla="*/ 960 h 570"/>
                  <a:gd name="T6" fmla="*/ 7 w 1920"/>
                  <a:gd name="T7" fmla="+- 0 1522 960"/>
                  <a:gd name="T8" fmla="*/ 1522 h 570"/>
                  <a:gd name="T9" fmla="*/ 14 w 1920"/>
                  <a:gd name="T10" fmla="+- 0 1514 960"/>
                  <a:gd name="T11" fmla="*/ 1514 h 570"/>
                  <a:gd name="T12" fmla="*/ 14 w 1920"/>
                  <a:gd name="T13" fmla="+- 0 960 960"/>
                  <a:gd name="T14" fmla="*/ 960 h 570"/>
                </a:gdLst>
                <a:ahLst/>
                <a:cxnLst>
                  <a:cxn ang="0">
                    <a:pos x="T0" y="T2"/>
                  </a:cxn>
                  <a:cxn ang="0">
                    <a:pos x="T3" y="T5"/>
                  </a:cxn>
                  <a:cxn ang="0">
                    <a:pos x="T6" y="T8"/>
                  </a:cxn>
                  <a:cxn ang="0">
                    <a:pos x="T9" y="T11"/>
                  </a:cxn>
                  <a:cxn ang="0">
                    <a:pos x="T12" y="T14"/>
                  </a:cxn>
                </a:cxnLst>
                <a:rect l="0" t="0" r="r" b="b"/>
                <a:pathLst>
                  <a:path w="1920" h="570">
                    <a:moveTo>
                      <a:pt x="14" y="0"/>
                    </a:moveTo>
                    <a:lnTo>
                      <a:pt x="7" y="0"/>
                    </a:lnTo>
                    <a:lnTo>
                      <a:pt x="7" y="562"/>
                    </a:lnTo>
                    <a:lnTo>
                      <a:pt x="14" y="554"/>
                    </a:lnTo>
                    <a:lnTo>
                      <a:pt x="14"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26" name="Group 676"/>
            <p:cNvGrpSpPr>
              <a:grpSpLocks/>
            </p:cNvGrpSpPr>
            <p:nvPr/>
          </p:nvGrpSpPr>
          <p:grpSpPr bwMode="auto">
            <a:xfrm>
              <a:off x="0" y="960"/>
              <a:ext cx="1912" cy="570"/>
              <a:chOff x="0" y="960"/>
              <a:chExt cx="1912" cy="570"/>
            </a:xfrm>
          </p:grpSpPr>
          <p:sp>
            <p:nvSpPr>
              <p:cNvPr id="139" name="Freeform 679"/>
              <p:cNvSpPr>
                <a:spLocks/>
              </p:cNvSpPr>
              <p:nvPr/>
            </p:nvSpPr>
            <p:spPr bwMode="auto">
              <a:xfrm>
                <a:off x="0" y="960"/>
                <a:ext cx="1912" cy="570"/>
              </a:xfrm>
              <a:custGeom>
                <a:avLst/>
                <a:gdLst>
                  <a:gd name="T0" fmla="*/ 7 w 1912"/>
                  <a:gd name="T1" fmla="+- 0 960 960"/>
                  <a:gd name="T2" fmla="*/ 960 h 570"/>
                  <a:gd name="T3" fmla="*/ 0 w 1912"/>
                  <a:gd name="T4" fmla="+- 0 960 960"/>
                  <a:gd name="T5" fmla="*/ 960 h 570"/>
                  <a:gd name="T6" fmla="*/ 0 w 1912"/>
                  <a:gd name="T7" fmla="+- 0 1530 960"/>
                  <a:gd name="T8" fmla="*/ 1530 h 570"/>
                  <a:gd name="T9" fmla="*/ 7 w 1912"/>
                  <a:gd name="T10" fmla="+- 0 1522 960"/>
                  <a:gd name="T11" fmla="*/ 1522 h 570"/>
                  <a:gd name="T12" fmla="*/ 7 w 1912"/>
                  <a:gd name="T13" fmla="+- 0 960 960"/>
                  <a:gd name="T14" fmla="*/ 960 h 570"/>
                </a:gdLst>
                <a:ahLst/>
                <a:cxnLst>
                  <a:cxn ang="0">
                    <a:pos x="T0" y="T2"/>
                  </a:cxn>
                  <a:cxn ang="0">
                    <a:pos x="T3" y="T5"/>
                  </a:cxn>
                  <a:cxn ang="0">
                    <a:pos x="T6" y="T8"/>
                  </a:cxn>
                  <a:cxn ang="0">
                    <a:pos x="T9" y="T11"/>
                  </a:cxn>
                  <a:cxn ang="0">
                    <a:pos x="T12" y="T14"/>
                  </a:cxn>
                </a:cxnLst>
                <a:rect l="0" t="0" r="r" b="b"/>
                <a:pathLst>
                  <a:path w="1912" h="570">
                    <a:moveTo>
                      <a:pt x="7" y="0"/>
                    </a:moveTo>
                    <a:lnTo>
                      <a:pt x="0" y="0"/>
                    </a:lnTo>
                    <a:lnTo>
                      <a:pt x="0" y="570"/>
                    </a:lnTo>
                    <a:lnTo>
                      <a:pt x="7" y="562"/>
                    </a:lnTo>
                    <a:lnTo>
                      <a:pt x="7"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40" name="Freeform 678"/>
              <p:cNvSpPr>
                <a:spLocks/>
              </p:cNvSpPr>
              <p:nvPr/>
            </p:nvSpPr>
            <p:spPr bwMode="auto">
              <a:xfrm>
                <a:off x="0" y="960"/>
                <a:ext cx="1912" cy="570"/>
              </a:xfrm>
              <a:custGeom>
                <a:avLst/>
                <a:gdLst>
                  <a:gd name="T0" fmla="*/ 1904 w 1912"/>
                  <a:gd name="T1" fmla="+- 0 1514 960"/>
                  <a:gd name="T2" fmla="*/ 1514 h 570"/>
                  <a:gd name="T3" fmla="*/ 14 w 1912"/>
                  <a:gd name="T4" fmla="+- 0 1514 960"/>
                  <a:gd name="T5" fmla="*/ 1514 h 570"/>
                  <a:gd name="T6" fmla="*/ 7 w 1912"/>
                  <a:gd name="T7" fmla="+- 0 1522 960"/>
                  <a:gd name="T8" fmla="*/ 1522 h 570"/>
                  <a:gd name="T9" fmla="*/ 1912 w 1912"/>
                  <a:gd name="T10" fmla="+- 0 1522 960"/>
                  <a:gd name="T11" fmla="*/ 1522 h 570"/>
                  <a:gd name="T12" fmla="*/ 1904 w 1912"/>
                  <a:gd name="T13" fmla="+- 0 1514 960"/>
                  <a:gd name="T14" fmla="*/ 1514 h 570"/>
                </a:gdLst>
                <a:ahLst/>
                <a:cxnLst>
                  <a:cxn ang="0">
                    <a:pos x="T0" y="T2"/>
                  </a:cxn>
                  <a:cxn ang="0">
                    <a:pos x="T3" y="T5"/>
                  </a:cxn>
                  <a:cxn ang="0">
                    <a:pos x="T6" y="T8"/>
                  </a:cxn>
                  <a:cxn ang="0">
                    <a:pos x="T9" y="T11"/>
                  </a:cxn>
                  <a:cxn ang="0">
                    <a:pos x="T12" y="T14"/>
                  </a:cxn>
                </a:cxnLst>
                <a:rect l="0" t="0" r="r" b="b"/>
                <a:pathLst>
                  <a:path w="1912" h="570">
                    <a:moveTo>
                      <a:pt x="1904" y="554"/>
                    </a:moveTo>
                    <a:lnTo>
                      <a:pt x="14" y="554"/>
                    </a:lnTo>
                    <a:lnTo>
                      <a:pt x="7" y="562"/>
                    </a:lnTo>
                    <a:lnTo>
                      <a:pt x="1912" y="562"/>
                    </a:lnTo>
                    <a:lnTo>
                      <a:pt x="1904" y="554"/>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41" name="Freeform 677"/>
              <p:cNvSpPr>
                <a:spLocks/>
              </p:cNvSpPr>
              <p:nvPr/>
            </p:nvSpPr>
            <p:spPr bwMode="auto">
              <a:xfrm>
                <a:off x="0" y="960"/>
                <a:ext cx="1912" cy="570"/>
              </a:xfrm>
              <a:custGeom>
                <a:avLst/>
                <a:gdLst>
                  <a:gd name="T0" fmla="*/ 1912 w 1912"/>
                  <a:gd name="T1" fmla="+- 0 960 960"/>
                  <a:gd name="T2" fmla="*/ 960 h 570"/>
                  <a:gd name="T3" fmla="*/ 1904 w 1912"/>
                  <a:gd name="T4" fmla="+- 0 960 960"/>
                  <a:gd name="T5" fmla="*/ 960 h 570"/>
                  <a:gd name="T6" fmla="*/ 1904 w 1912"/>
                  <a:gd name="T7" fmla="+- 0 1514 960"/>
                  <a:gd name="T8" fmla="*/ 1514 h 570"/>
                  <a:gd name="T9" fmla="*/ 1912 w 1912"/>
                  <a:gd name="T10" fmla="+- 0 1522 960"/>
                  <a:gd name="T11" fmla="*/ 1522 h 570"/>
                  <a:gd name="T12" fmla="*/ 1912 w 1912"/>
                  <a:gd name="T13" fmla="+- 0 960 960"/>
                  <a:gd name="T14" fmla="*/ 960 h 570"/>
                </a:gdLst>
                <a:ahLst/>
                <a:cxnLst>
                  <a:cxn ang="0">
                    <a:pos x="T0" y="T2"/>
                  </a:cxn>
                  <a:cxn ang="0">
                    <a:pos x="T3" y="T5"/>
                  </a:cxn>
                  <a:cxn ang="0">
                    <a:pos x="T6" y="T8"/>
                  </a:cxn>
                  <a:cxn ang="0">
                    <a:pos x="T9" y="T11"/>
                  </a:cxn>
                  <a:cxn ang="0">
                    <a:pos x="T12" y="T14"/>
                  </a:cxn>
                </a:cxnLst>
                <a:rect l="0" t="0" r="r" b="b"/>
                <a:pathLst>
                  <a:path w="1912" h="570">
                    <a:moveTo>
                      <a:pt x="1912" y="0"/>
                    </a:moveTo>
                    <a:lnTo>
                      <a:pt x="1904" y="0"/>
                    </a:lnTo>
                    <a:lnTo>
                      <a:pt x="1904" y="554"/>
                    </a:lnTo>
                    <a:lnTo>
                      <a:pt x="1912" y="562"/>
                    </a:lnTo>
                    <a:lnTo>
                      <a:pt x="1912"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27" name="Group 673"/>
            <p:cNvGrpSpPr>
              <a:grpSpLocks/>
            </p:cNvGrpSpPr>
            <p:nvPr/>
          </p:nvGrpSpPr>
          <p:grpSpPr bwMode="auto">
            <a:xfrm>
              <a:off x="1904" y="944"/>
              <a:ext cx="1980" cy="586"/>
              <a:chOff x="1904" y="944"/>
              <a:chExt cx="1980" cy="586"/>
            </a:xfrm>
          </p:grpSpPr>
          <p:sp>
            <p:nvSpPr>
              <p:cNvPr id="137" name="Freeform 675"/>
              <p:cNvSpPr>
                <a:spLocks/>
              </p:cNvSpPr>
              <p:nvPr/>
            </p:nvSpPr>
            <p:spPr bwMode="auto">
              <a:xfrm>
                <a:off x="1904" y="944"/>
                <a:ext cx="1980" cy="586"/>
              </a:xfrm>
              <a:custGeom>
                <a:avLst/>
                <a:gdLst>
                  <a:gd name="T0" fmla="+- 0 3877 1904"/>
                  <a:gd name="T1" fmla="*/ T0 w 1980"/>
                  <a:gd name="T2" fmla="+- 0 1522 944"/>
                  <a:gd name="T3" fmla="*/ 1522 h 586"/>
                  <a:gd name="T4" fmla="+- 0 1904 1904"/>
                  <a:gd name="T5" fmla="*/ T4 w 1980"/>
                  <a:gd name="T6" fmla="+- 0 1522 944"/>
                  <a:gd name="T7" fmla="*/ 1522 h 586"/>
                  <a:gd name="T8" fmla="+- 0 1904 1904"/>
                  <a:gd name="T9" fmla="*/ T8 w 1980"/>
                  <a:gd name="T10" fmla="+- 0 1530 944"/>
                  <a:gd name="T11" fmla="*/ 1530 h 586"/>
                  <a:gd name="T12" fmla="+- 0 3884 1904"/>
                  <a:gd name="T13" fmla="*/ T12 w 1980"/>
                  <a:gd name="T14" fmla="+- 0 1530 944"/>
                  <a:gd name="T15" fmla="*/ 1530 h 586"/>
                  <a:gd name="T16" fmla="+- 0 3877 1904"/>
                  <a:gd name="T17" fmla="*/ T16 w 1980"/>
                  <a:gd name="T18" fmla="+- 0 1522 944"/>
                  <a:gd name="T19" fmla="*/ 1522 h 586"/>
                </a:gdLst>
                <a:ahLst/>
                <a:cxnLst>
                  <a:cxn ang="0">
                    <a:pos x="T1" y="T3"/>
                  </a:cxn>
                  <a:cxn ang="0">
                    <a:pos x="T5" y="T7"/>
                  </a:cxn>
                  <a:cxn ang="0">
                    <a:pos x="T9" y="T11"/>
                  </a:cxn>
                  <a:cxn ang="0">
                    <a:pos x="T13" y="T15"/>
                  </a:cxn>
                  <a:cxn ang="0">
                    <a:pos x="T17" y="T19"/>
                  </a:cxn>
                </a:cxnLst>
                <a:rect l="0" t="0" r="r" b="b"/>
                <a:pathLst>
                  <a:path w="1980" h="586">
                    <a:moveTo>
                      <a:pt x="1973" y="578"/>
                    </a:moveTo>
                    <a:lnTo>
                      <a:pt x="0" y="578"/>
                    </a:lnTo>
                    <a:lnTo>
                      <a:pt x="0" y="586"/>
                    </a:lnTo>
                    <a:lnTo>
                      <a:pt x="1980" y="586"/>
                    </a:lnTo>
                    <a:lnTo>
                      <a:pt x="1973" y="57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38" name="Freeform 674"/>
              <p:cNvSpPr>
                <a:spLocks/>
              </p:cNvSpPr>
              <p:nvPr/>
            </p:nvSpPr>
            <p:spPr bwMode="auto">
              <a:xfrm>
                <a:off x="1904" y="944"/>
                <a:ext cx="1980" cy="586"/>
              </a:xfrm>
              <a:custGeom>
                <a:avLst/>
                <a:gdLst>
                  <a:gd name="T0" fmla="+- 0 3884 1904"/>
                  <a:gd name="T1" fmla="*/ T0 w 1980"/>
                  <a:gd name="T2" fmla="+- 0 944 944"/>
                  <a:gd name="T3" fmla="*/ 944 h 586"/>
                  <a:gd name="T4" fmla="+- 0 3877 1904"/>
                  <a:gd name="T5" fmla="*/ T4 w 1980"/>
                  <a:gd name="T6" fmla="+- 0 944 944"/>
                  <a:gd name="T7" fmla="*/ 944 h 586"/>
                  <a:gd name="T8" fmla="+- 0 3877 1904"/>
                  <a:gd name="T9" fmla="*/ T8 w 1980"/>
                  <a:gd name="T10" fmla="+- 0 1522 944"/>
                  <a:gd name="T11" fmla="*/ 1522 h 586"/>
                  <a:gd name="T12" fmla="+- 0 3884 1904"/>
                  <a:gd name="T13" fmla="*/ T12 w 1980"/>
                  <a:gd name="T14" fmla="+- 0 1530 944"/>
                  <a:gd name="T15" fmla="*/ 1530 h 586"/>
                  <a:gd name="T16" fmla="+- 0 3884 1904"/>
                  <a:gd name="T17" fmla="*/ T16 w 1980"/>
                  <a:gd name="T18" fmla="+- 0 944 944"/>
                  <a:gd name="T19" fmla="*/ 944 h 586"/>
                </a:gdLst>
                <a:ahLst/>
                <a:cxnLst>
                  <a:cxn ang="0">
                    <a:pos x="T1" y="T3"/>
                  </a:cxn>
                  <a:cxn ang="0">
                    <a:pos x="T5" y="T7"/>
                  </a:cxn>
                  <a:cxn ang="0">
                    <a:pos x="T9" y="T11"/>
                  </a:cxn>
                  <a:cxn ang="0">
                    <a:pos x="T13" y="T15"/>
                  </a:cxn>
                  <a:cxn ang="0">
                    <a:pos x="T17" y="T19"/>
                  </a:cxn>
                </a:cxnLst>
                <a:rect l="0" t="0" r="r" b="b"/>
                <a:pathLst>
                  <a:path w="1980" h="586">
                    <a:moveTo>
                      <a:pt x="1980" y="0"/>
                    </a:moveTo>
                    <a:lnTo>
                      <a:pt x="1973" y="0"/>
                    </a:lnTo>
                    <a:lnTo>
                      <a:pt x="1973" y="578"/>
                    </a:lnTo>
                    <a:lnTo>
                      <a:pt x="1980" y="586"/>
                    </a:lnTo>
                    <a:lnTo>
                      <a:pt x="198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28" name="Group 670"/>
            <p:cNvGrpSpPr>
              <a:grpSpLocks/>
            </p:cNvGrpSpPr>
            <p:nvPr/>
          </p:nvGrpSpPr>
          <p:grpSpPr bwMode="auto">
            <a:xfrm>
              <a:off x="1904" y="944"/>
              <a:ext cx="1973" cy="578"/>
              <a:chOff x="1904" y="944"/>
              <a:chExt cx="1973" cy="578"/>
            </a:xfrm>
          </p:grpSpPr>
          <p:sp>
            <p:nvSpPr>
              <p:cNvPr id="135" name="Freeform 672"/>
              <p:cNvSpPr>
                <a:spLocks/>
              </p:cNvSpPr>
              <p:nvPr/>
            </p:nvSpPr>
            <p:spPr bwMode="auto">
              <a:xfrm>
                <a:off x="1904" y="944"/>
                <a:ext cx="1973" cy="578"/>
              </a:xfrm>
              <a:custGeom>
                <a:avLst/>
                <a:gdLst>
                  <a:gd name="T0" fmla="+- 0 3870 1904"/>
                  <a:gd name="T1" fmla="*/ T0 w 1973"/>
                  <a:gd name="T2" fmla="+- 0 1514 944"/>
                  <a:gd name="T3" fmla="*/ 1514 h 578"/>
                  <a:gd name="T4" fmla="+- 0 1904 1904"/>
                  <a:gd name="T5" fmla="*/ T4 w 1973"/>
                  <a:gd name="T6" fmla="+- 0 1514 944"/>
                  <a:gd name="T7" fmla="*/ 1514 h 578"/>
                  <a:gd name="T8" fmla="+- 0 1904 1904"/>
                  <a:gd name="T9" fmla="*/ T8 w 1973"/>
                  <a:gd name="T10" fmla="+- 0 1522 944"/>
                  <a:gd name="T11" fmla="*/ 1522 h 578"/>
                  <a:gd name="T12" fmla="+- 0 3877 1904"/>
                  <a:gd name="T13" fmla="*/ T12 w 1973"/>
                  <a:gd name="T14" fmla="+- 0 1522 944"/>
                  <a:gd name="T15" fmla="*/ 1522 h 578"/>
                  <a:gd name="T16" fmla="+- 0 3870 1904"/>
                  <a:gd name="T17" fmla="*/ T16 w 1973"/>
                  <a:gd name="T18" fmla="+- 0 1514 944"/>
                  <a:gd name="T19" fmla="*/ 1514 h 578"/>
                </a:gdLst>
                <a:ahLst/>
                <a:cxnLst>
                  <a:cxn ang="0">
                    <a:pos x="T1" y="T3"/>
                  </a:cxn>
                  <a:cxn ang="0">
                    <a:pos x="T5" y="T7"/>
                  </a:cxn>
                  <a:cxn ang="0">
                    <a:pos x="T9" y="T11"/>
                  </a:cxn>
                  <a:cxn ang="0">
                    <a:pos x="T13" y="T15"/>
                  </a:cxn>
                  <a:cxn ang="0">
                    <a:pos x="T17" y="T19"/>
                  </a:cxn>
                </a:cxnLst>
                <a:rect l="0" t="0" r="r" b="b"/>
                <a:pathLst>
                  <a:path w="1973" h="578">
                    <a:moveTo>
                      <a:pt x="1966" y="570"/>
                    </a:moveTo>
                    <a:lnTo>
                      <a:pt x="0" y="570"/>
                    </a:lnTo>
                    <a:lnTo>
                      <a:pt x="0" y="578"/>
                    </a:lnTo>
                    <a:lnTo>
                      <a:pt x="1973" y="578"/>
                    </a:lnTo>
                    <a:lnTo>
                      <a:pt x="1966" y="57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36" name="Freeform 671"/>
              <p:cNvSpPr>
                <a:spLocks/>
              </p:cNvSpPr>
              <p:nvPr/>
            </p:nvSpPr>
            <p:spPr bwMode="auto">
              <a:xfrm>
                <a:off x="1904" y="944"/>
                <a:ext cx="1973" cy="578"/>
              </a:xfrm>
              <a:custGeom>
                <a:avLst/>
                <a:gdLst>
                  <a:gd name="T0" fmla="+- 0 3877 1904"/>
                  <a:gd name="T1" fmla="*/ T0 w 1973"/>
                  <a:gd name="T2" fmla="+- 0 944 944"/>
                  <a:gd name="T3" fmla="*/ 944 h 578"/>
                  <a:gd name="T4" fmla="+- 0 3870 1904"/>
                  <a:gd name="T5" fmla="*/ T4 w 1973"/>
                  <a:gd name="T6" fmla="+- 0 944 944"/>
                  <a:gd name="T7" fmla="*/ 944 h 578"/>
                  <a:gd name="T8" fmla="+- 0 3870 1904"/>
                  <a:gd name="T9" fmla="*/ T8 w 1973"/>
                  <a:gd name="T10" fmla="+- 0 1514 944"/>
                  <a:gd name="T11" fmla="*/ 1514 h 578"/>
                  <a:gd name="T12" fmla="+- 0 3877 1904"/>
                  <a:gd name="T13" fmla="*/ T12 w 1973"/>
                  <a:gd name="T14" fmla="+- 0 1522 944"/>
                  <a:gd name="T15" fmla="*/ 1522 h 578"/>
                  <a:gd name="T16" fmla="+- 0 3877 1904"/>
                  <a:gd name="T17" fmla="*/ T16 w 1973"/>
                  <a:gd name="T18" fmla="+- 0 944 944"/>
                  <a:gd name="T19" fmla="*/ 944 h 578"/>
                </a:gdLst>
                <a:ahLst/>
                <a:cxnLst>
                  <a:cxn ang="0">
                    <a:pos x="T1" y="T3"/>
                  </a:cxn>
                  <a:cxn ang="0">
                    <a:pos x="T5" y="T7"/>
                  </a:cxn>
                  <a:cxn ang="0">
                    <a:pos x="T9" y="T11"/>
                  </a:cxn>
                  <a:cxn ang="0">
                    <a:pos x="T13" y="T15"/>
                  </a:cxn>
                  <a:cxn ang="0">
                    <a:pos x="T17" y="T19"/>
                  </a:cxn>
                </a:cxnLst>
                <a:rect l="0" t="0" r="r" b="b"/>
                <a:pathLst>
                  <a:path w="1973" h="578">
                    <a:moveTo>
                      <a:pt x="1973" y="0"/>
                    </a:moveTo>
                    <a:lnTo>
                      <a:pt x="1966" y="0"/>
                    </a:lnTo>
                    <a:lnTo>
                      <a:pt x="1966" y="570"/>
                    </a:lnTo>
                    <a:lnTo>
                      <a:pt x="1973" y="578"/>
                    </a:lnTo>
                    <a:lnTo>
                      <a:pt x="1973"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29" name="Group 667"/>
            <p:cNvGrpSpPr>
              <a:grpSpLocks/>
            </p:cNvGrpSpPr>
            <p:nvPr/>
          </p:nvGrpSpPr>
          <p:grpSpPr bwMode="auto">
            <a:xfrm>
              <a:off x="3884" y="944"/>
              <a:ext cx="1846" cy="586"/>
              <a:chOff x="3884" y="944"/>
              <a:chExt cx="1846" cy="586"/>
            </a:xfrm>
          </p:grpSpPr>
          <p:sp>
            <p:nvSpPr>
              <p:cNvPr id="133" name="Freeform 669"/>
              <p:cNvSpPr>
                <a:spLocks/>
              </p:cNvSpPr>
              <p:nvPr/>
            </p:nvSpPr>
            <p:spPr bwMode="auto">
              <a:xfrm>
                <a:off x="3884" y="944"/>
                <a:ext cx="1846" cy="586"/>
              </a:xfrm>
              <a:custGeom>
                <a:avLst/>
                <a:gdLst>
                  <a:gd name="T0" fmla="+- 0 5722 3884"/>
                  <a:gd name="T1" fmla="*/ T0 w 1846"/>
                  <a:gd name="T2" fmla="+- 0 1522 944"/>
                  <a:gd name="T3" fmla="*/ 1522 h 586"/>
                  <a:gd name="T4" fmla="+- 0 3884 3884"/>
                  <a:gd name="T5" fmla="*/ T4 w 1846"/>
                  <a:gd name="T6" fmla="+- 0 1522 944"/>
                  <a:gd name="T7" fmla="*/ 1522 h 586"/>
                  <a:gd name="T8" fmla="+- 0 3884 3884"/>
                  <a:gd name="T9" fmla="*/ T8 w 1846"/>
                  <a:gd name="T10" fmla="+- 0 1530 944"/>
                  <a:gd name="T11" fmla="*/ 1530 h 586"/>
                  <a:gd name="T12" fmla="+- 0 5730 3884"/>
                  <a:gd name="T13" fmla="*/ T12 w 1846"/>
                  <a:gd name="T14" fmla="+- 0 1530 944"/>
                  <a:gd name="T15" fmla="*/ 1530 h 586"/>
                  <a:gd name="T16" fmla="+- 0 5722 3884"/>
                  <a:gd name="T17" fmla="*/ T16 w 1846"/>
                  <a:gd name="T18" fmla="+- 0 1522 944"/>
                  <a:gd name="T19" fmla="*/ 1522 h 586"/>
                </a:gdLst>
                <a:ahLst/>
                <a:cxnLst>
                  <a:cxn ang="0">
                    <a:pos x="T1" y="T3"/>
                  </a:cxn>
                  <a:cxn ang="0">
                    <a:pos x="T5" y="T7"/>
                  </a:cxn>
                  <a:cxn ang="0">
                    <a:pos x="T9" y="T11"/>
                  </a:cxn>
                  <a:cxn ang="0">
                    <a:pos x="T13" y="T15"/>
                  </a:cxn>
                  <a:cxn ang="0">
                    <a:pos x="T17" y="T19"/>
                  </a:cxn>
                </a:cxnLst>
                <a:rect l="0" t="0" r="r" b="b"/>
                <a:pathLst>
                  <a:path w="1846" h="586">
                    <a:moveTo>
                      <a:pt x="1838" y="578"/>
                    </a:moveTo>
                    <a:lnTo>
                      <a:pt x="0" y="578"/>
                    </a:lnTo>
                    <a:lnTo>
                      <a:pt x="0" y="586"/>
                    </a:lnTo>
                    <a:lnTo>
                      <a:pt x="1846" y="586"/>
                    </a:lnTo>
                    <a:lnTo>
                      <a:pt x="1838" y="57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34" name="Freeform 668"/>
              <p:cNvSpPr>
                <a:spLocks/>
              </p:cNvSpPr>
              <p:nvPr/>
            </p:nvSpPr>
            <p:spPr bwMode="auto">
              <a:xfrm>
                <a:off x="3884" y="944"/>
                <a:ext cx="1846" cy="586"/>
              </a:xfrm>
              <a:custGeom>
                <a:avLst/>
                <a:gdLst>
                  <a:gd name="T0" fmla="+- 0 5730 3884"/>
                  <a:gd name="T1" fmla="*/ T0 w 1846"/>
                  <a:gd name="T2" fmla="+- 0 944 944"/>
                  <a:gd name="T3" fmla="*/ 944 h 586"/>
                  <a:gd name="T4" fmla="+- 0 5722 3884"/>
                  <a:gd name="T5" fmla="*/ T4 w 1846"/>
                  <a:gd name="T6" fmla="+- 0 944 944"/>
                  <a:gd name="T7" fmla="*/ 944 h 586"/>
                  <a:gd name="T8" fmla="+- 0 5722 3884"/>
                  <a:gd name="T9" fmla="*/ T8 w 1846"/>
                  <a:gd name="T10" fmla="+- 0 1522 944"/>
                  <a:gd name="T11" fmla="*/ 1522 h 586"/>
                  <a:gd name="T12" fmla="+- 0 5730 3884"/>
                  <a:gd name="T13" fmla="*/ T12 w 1846"/>
                  <a:gd name="T14" fmla="+- 0 1530 944"/>
                  <a:gd name="T15" fmla="*/ 1530 h 586"/>
                  <a:gd name="T16" fmla="+- 0 5730 3884"/>
                  <a:gd name="T17" fmla="*/ T16 w 1846"/>
                  <a:gd name="T18" fmla="+- 0 944 944"/>
                  <a:gd name="T19" fmla="*/ 944 h 586"/>
                </a:gdLst>
                <a:ahLst/>
                <a:cxnLst>
                  <a:cxn ang="0">
                    <a:pos x="T1" y="T3"/>
                  </a:cxn>
                  <a:cxn ang="0">
                    <a:pos x="T5" y="T7"/>
                  </a:cxn>
                  <a:cxn ang="0">
                    <a:pos x="T9" y="T11"/>
                  </a:cxn>
                  <a:cxn ang="0">
                    <a:pos x="T13" y="T15"/>
                  </a:cxn>
                  <a:cxn ang="0">
                    <a:pos x="T17" y="T19"/>
                  </a:cxn>
                </a:cxnLst>
                <a:rect l="0" t="0" r="r" b="b"/>
                <a:pathLst>
                  <a:path w="1846" h="586">
                    <a:moveTo>
                      <a:pt x="1846" y="0"/>
                    </a:moveTo>
                    <a:lnTo>
                      <a:pt x="1838" y="0"/>
                    </a:lnTo>
                    <a:lnTo>
                      <a:pt x="1838" y="578"/>
                    </a:lnTo>
                    <a:lnTo>
                      <a:pt x="1846" y="586"/>
                    </a:lnTo>
                    <a:lnTo>
                      <a:pt x="1846"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30" name="Group 664"/>
            <p:cNvGrpSpPr>
              <a:grpSpLocks/>
            </p:cNvGrpSpPr>
            <p:nvPr/>
          </p:nvGrpSpPr>
          <p:grpSpPr bwMode="auto">
            <a:xfrm>
              <a:off x="3884" y="944"/>
              <a:ext cx="1838" cy="578"/>
              <a:chOff x="3884" y="944"/>
              <a:chExt cx="1838" cy="578"/>
            </a:xfrm>
          </p:grpSpPr>
          <p:sp>
            <p:nvSpPr>
              <p:cNvPr id="131" name="Freeform 666"/>
              <p:cNvSpPr>
                <a:spLocks/>
              </p:cNvSpPr>
              <p:nvPr/>
            </p:nvSpPr>
            <p:spPr bwMode="auto">
              <a:xfrm>
                <a:off x="3884" y="944"/>
                <a:ext cx="1838" cy="578"/>
              </a:xfrm>
              <a:custGeom>
                <a:avLst/>
                <a:gdLst>
                  <a:gd name="T0" fmla="+- 0 5714 3884"/>
                  <a:gd name="T1" fmla="*/ T0 w 1838"/>
                  <a:gd name="T2" fmla="+- 0 1514 944"/>
                  <a:gd name="T3" fmla="*/ 1514 h 578"/>
                  <a:gd name="T4" fmla="+- 0 3884 3884"/>
                  <a:gd name="T5" fmla="*/ T4 w 1838"/>
                  <a:gd name="T6" fmla="+- 0 1514 944"/>
                  <a:gd name="T7" fmla="*/ 1514 h 578"/>
                  <a:gd name="T8" fmla="+- 0 3884 3884"/>
                  <a:gd name="T9" fmla="*/ T8 w 1838"/>
                  <a:gd name="T10" fmla="+- 0 1522 944"/>
                  <a:gd name="T11" fmla="*/ 1522 h 578"/>
                  <a:gd name="T12" fmla="+- 0 5722 3884"/>
                  <a:gd name="T13" fmla="*/ T12 w 1838"/>
                  <a:gd name="T14" fmla="+- 0 1522 944"/>
                  <a:gd name="T15" fmla="*/ 1522 h 578"/>
                  <a:gd name="T16" fmla="+- 0 5714 3884"/>
                  <a:gd name="T17" fmla="*/ T16 w 1838"/>
                  <a:gd name="T18" fmla="+- 0 1514 944"/>
                  <a:gd name="T19" fmla="*/ 1514 h 578"/>
                </a:gdLst>
                <a:ahLst/>
                <a:cxnLst>
                  <a:cxn ang="0">
                    <a:pos x="T1" y="T3"/>
                  </a:cxn>
                  <a:cxn ang="0">
                    <a:pos x="T5" y="T7"/>
                  </a:cxn>
                  <a:cxn ang="0">
                    <a:pos x="T9" y="T11"/>
                  </a:cxn>
                  <a:cxn ang="0">
                    <a:pos x="T13" y="T15"/>
                  </a:cxn>
                  <a:cxn ang="0">
                    <a:pos x="T17" y="T19"/>
                  </a:cxn>
                </a:cxnLst>
                <a:rect l="0" t="0" r="r" b="b"/>
                <a:pathLst>
                  <a:path w="1838" h="578">
                    <a:moveTo>
                      <a:pt x="1830" y="570"/>
                    </a:moveTo>
                    <a:lnTo>
                      <a:pt x="0" y="570"/>
                    </a:lnTo>
                    <a:lnTo>
                      <a:pt x="0" y="578"/>
                    </a:lnTo>
                    <a:lnTo>
                      <a:pt x="1838" y="578"/>
                    </a:lnTo>
                    <a:lnTo>
                      <a:pt x="1830" y="57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32" name="Freeform 665"/>
              <p:cNvSpPr>
                <a:spLocks/>
              </p:cNvSpPr>
              <p:nvPr/>
            </p:nvSpPr>
            <p:spPr bwMode="auto">
              <a:xfrm>
                <a:off x="3884" y="944"/>
                <a:ext cx="1838" cy="578"/>
              </a:xfrm>
              <a:custGeom>
                <a:avLst/>
                <a:gdLst>
                  <a:gd name="T0" fmla="+- 0 5722 3884"/>
                  <a:gd name="T1" fmla="*/ T0 w 1838"/>
                  <a:gd name="T2" fmla="+- 0 944 944"/>
                  <a:gd name="T3" fmla="*/ 944 h 578"/>
                  <a:gd name="T4" fmla="+- 0 5714 3884"/>
                  <a:gd name="T5" fmla="*/ T4 w 1838"/>
                  <a:gd name="T6" fmla="+- 0 944 944"/>
                  <a:gd name="T7" fmla="*/ 944 h 578"/>
                  <a:gd name="T8" fmla="+- 0 5714 3884"/>
                  <a:gd name="T9" fmla="*/ T8 w 1838"/>
                  <a:gd name="T10" fmla="+- 0 1514 944"/>
                  <a:gd name="T11" fmla="*/ 1514 h 578"/>
                  <a:gd name="T12" fmla="+- 0 5722 3884"/>
                  <a:gd name="T13" fmla="*/ T12 w 1838"/>
                  <a:gd name="T14" fmla="+- 0 1522 944"/>
                  <a:gd name="T15" fmla="*/ 1522 h 578"/>
                  <a:gd name="T16" fmla="+- 0 5722 3884"/>
                  <a:gd name="T17" fmla="*/ T16 w 1838"/>
                  <a:gd name="T18" fmla="+- 0 944 944"/>
                  <a:gd name="T19" fmla="*/ 944 h 578"/>
                </a:gdLst>
                <a:ahLst/>
                <a:cxnLst>
                  <a:cxn ang="0">
                    <a:pos x="T1" y="T3"/>
                  </a:cxn>
                  <a:cxn ang="0">
                    <a:pos x="T5" y="T7"/>
                  </a:cxn>
                  <a:cxn ang="0">
                    <a:pos x="T9" y="T11"/>
                  </a:cxn>
                  <a:cxn ang="0">
                    <a:pos x="T13" y="T15"/>
                  </a:cxn>
                  <a:cxn ang="0">
                    <a:pos x="T17" y="T19"/>
                  </a:cxn>
                </a:cxnLst>
                <a:rect l="0" t="0" r="r" b="b"/>
                <a:pathLst>
                  <a:path w="1838" h="578">
                    <a:moveTo>
                      <a:pt x="1838" y="0"/>
                    </a:moveTo>
                    <a:lnTo>
                      <a:pt x="1830" y="0"/>
                    </a:lnTo>
                    <a:lnTo>
                      <a:pt x="1830" y="570"/>
                    </a:lnTo>
                    <a:lnTo>
                      <a:pt x="1838" y="578"/>
                    </a:lnTo>
                    <a:lnTo>
                      <a:pt x="1838"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31" name="Group 661"/>
            <p:cNvGrpSpPr>
              <a:grpSpLocks/>
            </p:cNvGrpSpPr>
            <p:nvPr/>
          </p:nvGrpSpPr>
          <p:grpSpPr bwMode="auto">
            <a:xfrm>
              <a:off x="5730" y="944"/>
              <a:ext cx="1935" cy="586"/>
              <a:chOff x="5730" y="944"/>
              <a:chExt cx="1935" cy="586"/>
            </a:xfrm>
          </p:grpSpPr>
          <p:sp>
            <p:nvSpPr>
              <p:cNvPr id="129" name="Freeform 663"/>
              <p:cNvSpPr>
                <a:spLocks/>
              </p:cNvSpPr>
              <p:nvPr/>
            </p:nvSpPr>
            <p:spPr bwMode="auto">
              <a:xfrm>
                <a:off x="5730" y="944"/>
                <a:ext cx="1935" cy="586"/>
              </a:xfrm>
              <a:custGeom>
                <a:avLst/>
                <a:gdLst>
                  <a:gd name="T0" fmla="+- 0 7657 5730"/>
                  <a:gd name="T1" fmla="*/ T0 w 1935"/>
                  <a:gd name="T2" fmla="+- 0 1522 944"/>
                  <a:gd name="T3" fmla="*/ 1522 h 586"/>
                  <a:gd name="T4" fmla="+- 0 5730 5730"/>
                  <a:gd name="T5" fmla="*/ T4 w 1935"/>
                  <a:gd name="T6" fmla="+- 0 1522 944"/>
                  <a:gd name="T7" fmla="*/ 1522 h 586"/>
                  <a:gd name="T8" fmla="+- 0 5730 5730"/>
                  <a:gd name="T9" fmla="*/ T8 w 1935"/>
                  <a:gd name="T10" fmla="+- 0 1530 944"/>
                  <a:gd name="T11" fmla="*/ 1530 h 586"/>
                  <a:gd name="T12" fmla="+- 0 7664 5730"/>
                  <a:gd name="T13" fmla="*/ T12 w 1935"/>
                  <a:gd name="T14" fmla="+- 0 1530 944"/>
                  <a:gd name="T15" fmla="*/ 1530 h 586"/>
                  <a:gd name="T16" fmla="+- 0 7657 5730"/>
                  <a:gd name="T17" fmla="*/ T16 w 1935"/>
                  <a:gd name="T18" fmla="+- 0 1522 944"/>
                  <a:gd name="T19" fmla="*/ 1522 h 586"/>
                </a:gdLst>
                <a:ahLst/>
                <a:cxnLst>
                  <a:cxn ang="0">
                    <a:pos x="T1" y="T3"/>
                  </a:cxn>
                  <a:cxn ang="0">
                    <a:pos x="T5" y="T7"/>
                  </a:cxn>
                  <a:cxn ang="0">
                    <a:pos x="T9" y="T11"/>
                  </a:cxn>
                  <a:cxn ang="0">
                    <a:pos x="T13" y="T15"/>
                  </a:cxn>
                  <a:cxn ang="0">
                    <a:pos x="T17" y="T19"/>
                  </a:cxn>
                </a:cxnLst>
                <a:rect l="0" t="0" r="r" b="b"/>
                <a:pathLst>
                  <a:path w="1935" h="586">
                    <a:moveTo>
                      <a:pt x="1927" y="578"/>
                    </a:moveTo>
                    <a:lnTo>
                      <a:pt x="0" y="578"/>
                    </a:lnTo>
                    <a:lnTo>
                      <a:pt x="0" y="586"/>
                    </a:lnTo>
                    <a:lnTo>
                      <a:pt x="1934" y="586"/>
                    </a:lnTo>
                    <a:lnTo>
                      <a:pt x="1927" y="57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30" name="Freeform 662"/>
              <p:cNvSpPr>
                <a:spLocks/>
              </p:cNvSpPr>
              <p:nvPr/>
            </p:nvSpPr>
            <p:spPr bwMode="auto">
              <a:xfrm>
                <a:off x="5730" y="944"/>
                <a:ext cx="1935" cy="586"/>
              </a:xfrm>
              <a:custGeom>
                <a:avLst/>
                <a:gdLst>
                  <a:gd name="T0" fmla="+- 0 7664 5730"/>
                  <a:gd name="T1" fmla="*/ T0 w 1935"/>
                  <a:gd name="T2" fmla="+- 0 944 944"/>
                  <a:gd name="T3" fmla="*/ 944 h 586"/>
                  <a:gd name="T4" fmla="+- 0 7657 5730"/>
                  <a:gd name="T5" fmla="*/ T4 w 1935"/>
                  <a:gd name="T6" fmla="+- 0 944 944"/>
                  <a:gd name="T7" fmla="*/ 944 h 586"/>
                  <a:gd name="T8" fmla="+- 0 7657 5730"/>
                  <a:gd name="T9" fmla="*/ T8 w 1935"/>
                  <a:gd name="T10" fmla="+- 0 1522 944"/>
                  <a:gd name="T11" fmla="*/ 1522 h 586"/>
                  <a:gd name="T12" fmla="+- 0 7664 5730"/>
                  <a:gd name="T13" fmla="*/ T12 w 1935"/>
                  <a:gd name="T14" fmla="+- 0 1530 944"/>
                  <a:gd name="T15" fmla="*/ 1530 h 586"/>
                  <a:gd name="T16" fmla="+- 0 7664 5730"/>
                  <a:gd name="T17" fmla="*/ T16 w 1935"/>
                  <a:gd name="T18" fmla="+- 0 944 944"/>
                  <a:gd name="T19" fmla="*/ 944 h 586"/>
                </a:gdLst>
                <a:ahLst/>
                <a:cxnLst>
                  <a:cxn ang="0">
                    <a:pos x="T1" y="T3"/>
                  </a:cxn>
                  <a:cxn ang="0">
                    <a:pos x="T5" y="T7"/>
                  </a:cxn>
                  <a:cxn ang="0">
                    <a:pos x="T9" y="T11"/>
                  </a:cxn>
                  <a:cxn ang="0">
                    <a:pos x="T13" y="T15"/>
                  </a:cxn>
                  <a:cxn ang="0">
                    <a:pos x="T17" y="T19"/>
                  </a:cxn>
                </a:cxnLst>
                <a:rect l="0" t="0" r="r" b="b"/>
                <a:pathLst>
                  <a:path w="1935" h="586">
                    <a:moveTo>
                      <a:pt x="1934" y="0"/>
                    </a:moveTo>
                    <a:lnTo>
                      <a:pt x="1927" y="0"/>
                    </a:lnTo>
                    <a:lnTo>
                      <a:pt x="1927" y="578"/>
                    </a:lnTo>
                    <a:lnTo>
                      <a:pt x="1934" y="586"/>
                    </a:lnTo>
                    <a:lnTo>
                      <a:pt x="1934"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32" name="Group 658"/>
            <p:cNvGrpSpPr>
              <a:grpSpLocks/>
            </p:cNvGrpSpPr>
            <p:nvPr/>
          </p:nvGrpSpPr>
          <p:grpSpPr bwMode="auto">
            <a:xfrm>
              <a:off x="5730" y="944"/>
              <a:ext cx="1928" cy="578"/>
              <a:chOff x="5730" y="944"/>
              <a:chExt cx="1928" cy="578"/>
            </a:xfrm>
          </p:grpSpPr>
          <p:sp>
            <p:nvSpPr>
              <p:cNvPr id="127" name="Freeform 660"/>
              <p:cNvSpPr>
                <a:spLocks/>
              </p:cNvSpPr>
              <p:nvPr/>
            </p:nvSpPr>
            <p:spPr bwMode="auto">
              <a:xfrm>
                <a:off x="5730" y="944"/>
                <a:ext cx="1928" cy="578"/>
              </a:xfrm>
              <a:custGeom>
                <a:avLst/>
                <a:gdLst>
                  <a:gd name="T0" fmla="+- 0 7650 5730"/>
                  <a:gd name="T1" fmla="*/ T0 w 1928"/>
                  <a:gd name="T2" fmla="+- 0 1514 944"/>
                  <a:gd name="T3" fmla="*/ 1514 h 578"/>
                  <a:gd name="T4" fmla="+- 0 5730 5730"/>
                  <a:gd name="T5" fmla="*/ T4 w 1928"/>
                  <a:gd name="T6" fmla="+- 0 1514 944"/>
                  <a:gd name="T7" fmla="*/ 1514 h 578"/>
                  <a:gd name="T8" fmla="+- 0 5730 5730"/>
                  <a:gd name="T9" fmla="*/ T8 w 1928"/>
                  <a:gd name="T10" fmla="+- 0 1522 944"/>
                  <a:gd name="T11" fmla="*/ 1522 h 578"/>
                  <a:gd name="T12" fmla="+- 0 7657 5730"/>
                  <a:gd name="T13" fmla="*/ T12 w 1928"/>
                  <a:gd name="T14" fmla="+- 0 1522 944"/>
                  <a:gd name="T15" fmla="*/ 1522 h 578"/>
                  <a:gd name="T16" fmla="+- 0 7650 5730"/>
                  <a:gd name="T17" fmla="*/ T16 w 1928"/>
                  <a:gd name="T18" fmla="+- 0 1514 944"/>
                  <a:gd name="T19" fmla="*/ 1514 h 578"/>
                </a:gdLst>
                <a:ahLst/>
                <a:cxnLst>
                  <a:cxn ang="0">
                    <a:pos x="T1" y="T3"/>
                  </a:cxn>
                  <a:cxn ang="0">
                    <a:pos x="T5" y="T7"/>
                  </a:cxn>
                  <a:cxn ang="0">
                    <a:pos x="T9" y="T11"/>
                  </a:cxn>
                  <a:cxn ang="0">
                    <a:pos x="T13" y="T15"/>
                  </a:cxn>
                  <a:cxn ang="0">
                    <a:pos x="T17" y="T19"/>
                  </a:cxn>
                </a:cxnLst>
                <a:rect l="0" t="0" r="r" b="b"/>
                <a:pathLst>
                  <a:path w="1928" h="578">
                    <a:moveTo>
                      <a:pt x="1920" y="570"/>
                    </a:moveTo>
                    <a:lnTo>
                      <a:pt x="0" y="570"/>
                    </a:lnTo>
                    <a:lnTo>
                      <a:pt x="0" y="578"/>
                    </a:lnTo>
                    <a:lnTo>
                      <a:pt x="1927" y="578"/>
                    </a:lnTo>
                    <a:lnTo>
                      <a:pt x="1920" y="57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28" name="Freeform 659"/>
              <p:cNvSpPr>
                <a:spLocks/>
              </p:cNvSpPr>
              <p:nvPr/>
            </p:nvSpPr>
            <p:spPr bwMode="auto">
              <a:xfrm>
                <a:off x="5730" y="944"/>
                <a:ext cx="1928" cy="578"/>
              </a:xfrm>
              <a:custGeom>
                <a:avLst/>
                <a:gdLst>
                  <a:gd name="T0" fmla="+- 0 7657 5730"/>
                  <a:gd name="T1" fmla="*/ T0 w 1928"/>
                  <a:gd name="T2" fmla="+- 0 944 944"/>
                  <a:gd name="T3" fmla="*/ 944 h 578"/>
                  <a:gd name="T4" fmla="+- 0 7650 5730"/>
                  <a:gd name="T5" fmla="*/ T4 w 1928"/>
                  <a:gd name="T6" fmla="+- 0 944 944"/>
                  <a:gd name="T7" fmla="*/ 944 h 578"/>
                  <a:gd name="T8" fmla="+- 0 7650 5730"/>
                  <a:gd name="T9" fmla="*/ T8 w 1928"/>
                  <a:gd name="T10" fmla="+- 0 1514 944"/>
                  <a:gd name="T11" fmla="*/ 1514 h 578"/>
                  <a:gd name="T12" fmla="+- 0 7657 5730"/>
                  <a:gd name="T13" fmla="*/ T12 w 1928"/>
                  <a:gd name="T14" fmla="+- 0 1522 944"/>
                  <a:gd name="T15" fmla="*/ 1522 h 578"/>
                  <a:gd name="T16" fmla="+- 0 7657 5730"/>
                  <a:gd name="T17" fmla="*/ T16 w 1928"/>
                  <a:gd name="T18" fmla="+- 0 944 944"/>
                  <a:gd name="T19" fmla="*/ 944 h 578"/>
                </a:gdLst>
                <a:ahLst/>
                <a:cxnLst>
                  <a:cxn ang="0">
                    <a:pos x="T1" y="T3"/>
                  </a:cxn>
                  <a:cxn ang="0">
                    <a:pos x="T5" y="T7"/>
                  </a:cxn>
                  <a:cxn ang="0">
                    <a:pos x="T9" y="T11"/>
                  </a:cxn>
                  <a:cxn ang="0">
                    <a:pos x="T13" y="T15"/>
                  </a:cxn>
                  <a:cxn ang="0">
                    <a:pos x="T17" y="T19"/>
                  </a:cxn>
                </a:cxnLst>
                <a:rect l="0" t="0" r="r" b="b"/>
                <a:pathLst>
                  <a:path w="1928" h="578">
                    <a:moveTo>
                      <a:pt x="1927" y="0"/>
                    </a:moveTo>
                    <a:lnTo>
                      <a:pt x="1920" y="0"/>
                    </a:lnTo>
                    <a:lnTo>
                      <a:pt x="1920" y="570"/>
                    </a:lnTo>
                    <a:lnTo>
                      <a:pt x="1927" y="578"/>
                    </a:lnTo>
                    <a:lnTo>
                      <a:pt x="1927"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33" name="Group 655"/>
            <p:cNvGrpSpPr>
              <a:grpSpLocks/>
            </p:cNvGrpSpPr>
            <p:nvPr/>
          </p:nvGrpSpPr>
          <p:grpSpPr bwMode="auto">
            <a:xfrm>
              <a:off x="7650" y="960"/>
              <a:ext cx="2310" cy="570"/>
              <a:chOff x="7650" y="960"/>
              <a:chExt cx="2310" cy="570"/>
            </a:xfrm>
          </p:grpSpPr>
          <p:sp>
            <p:nvSpPr>
              <p:cNvPr id="125" name="Freeform 657"/>
              <p:cNvSpPr>
                <a:spLocks/>
              </p:cNvSpPr>
              <p:nvPr/>
            </p:nvSpPr>
            <p:spPr bwMode="auto">
              <a:xfrm>
                <a:off x="7650" y="960"/>
                <a:ext cx="2310" cy="570"/>
              </a:xfrm>
              <a:custGeom>
                <a:avLst/>
                <a:gdLst>
                  <a:gd name="T0" fmla="+- 0 9952 7650"/>
                  <a:gd name="T1" fmla="*/ T0 w 2310"/>
                  <a:gd name="T2" fmla="+- 0 1522 960"/>
                  <a:gd name="T3" fmla="*/ 1522 h 570"/>
                  <a:gd name="T4" fmla="+- 0 7650 7650"/>
                  <a:gd name="T5" fmla="*/ T4 w 2310"/>
                  <a:gd name="T6" fmla="+- 0 1522 960"/>
                  <a:gd name="T7" fmla="*/ 1522 h 570"/>
                  <a:gd name="T8" fmla="+- 0 7650 7650"/>
                  <a:gd name="T9" fmla="*/ T8 w 2310"/>
                  <a:gd name="T10" fmla="+- 0 1530 960"/>
                  <a:gd name="T11" fmla="*/ 1530 h 570"/>
                  <a:gd name="T12" fmla="+- 0 9960 7650"/>
                  <a:gd name="T13" fmla="*/ T12 w 2310"/>
                  <a:gd name="T14" fmla="+- 0 1530 960"/>
                  <a:gd name="T15" fmla="*/ 1530 h 570"/>
                  <a:gd name="T16" fmla="+- 0 9952 7650"/>
                  <a:gd name="T17" fmla="*/ T16 w 2310"/>
                  <a:gd name="T18" fmla="+- 0 1522 960"/>
                  <a:gd name="T19" fmla="*/ 1522 h 570"/>
                </a:gdLst>
                <a:ahLst/>
                <a:cxnLst>
                  <a:cxn ang="0">
                    <a:pos x="T1" y="T3"/>
                  </a:cxn>
                  <a:cxn ang="0">
                    <a:pos x="T5" y="T7"/>
                  </a:cxn>
                  <a:cxn ang="0">
                    <a:pos x="T9" y="T11"/>
                  </a:cxn>
                  <a:cxn ang="0">
                    <a:pos x="T13" y="T15"/>
                  </a:cxn>
                  <a:cxn ang="0">
                    <a:pos x="T17" y="T19"/>
                  </a:cxn>
                </a:cxnLst>
                <a:rect l="0" t="0" r="r" b="b"/>
                <a:pathLst>
                  <a:path w="2310" h="570">
                    <a:moveTo>
                      <a:pt x="2302" y="562"/>
                    </a:moveTo>
                    <a:lnTo>
                      <a:pt x="0" y="562"/>
                    </a:lnTo>
                    <a:lnTo>
                      <a:pt x="0" y="570"/>
                    </a:lnTo>
                    <a:lnTo>
                      <a:pt x="2310" y="570"/>
                    </a:lnTo>
                    <a:lnTo>
                      <a:pt x="2302" y="56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26" name="Freeform 656"/>
              <p:cNvSpPr>
                <a:spLocks/>
              </p:cNvSpPr>
              <p:nvPr/>
            </p:nvSpPr>
            <p:spPr bwMode="auto">
              <a:xfrm>
                <a:off x="7650" y="960"/>
                <a:ext cx="2310" cy="570"/>
              </a:xfrm>
              <a:custGeom>
                <a:avLst/>
                <a:gdLst>
                  <a:gd name="T0" fmla="+- 0 9960 7650"/>
                  <a:gd name="T1" fmla="*/ T0 w 2310"/>
                  <a:gd name="T2" fmla="+- 0 960 960"/>
                  <a:gd name="T3" fmla="*/ 960 h 570"/>
                  <a:gd name="T4" fmla="+- 0 9952 7650"/>
                  <a:gd name="T5" fmla="*/ T4 w 2310"/>
                  <a:gd name="T6" fmla="+- 0 960 960"/>
                  <a:gd name="T7" fmla="*/ 960 h 570"/>
                  <a:gd name="T8" fmla="+- 0 9952 7650"/>
                  <a:gd name="T9" fmla="*/ T8 w 2310"/>
                  <a:gd name="T10" fmla="+- 0 1522 960"/>
                  <a:gd name="T11" fmla="*/ 1522 h 570"/>
                  <a:gd name="T12" fmla="+- 0 9960 7650"/>
                  <a:gd name="T13" fmla="*/ T12 w 2310"/>
                  <a:gd name="T14" fmla="+- 0 1530 960"/>
                  <a:gd name="T15" fmla="*/ 1530 h 570"/>
                  <a:gd name="T16" fmla="+- 0 9960 7650"/>
                  <a:gd name="T17" fmla="*/ T16 w 2310"/>
                  <a:gd name="T18" fmla="+- 0 960 960"/>
                  <a:gd name="T19" fmla="*/ 960 h 570"/>
                </a:gdLst>
                <a:ahLst/>
                <a:cxnLst>
                  <a:cxn ang="0">
                    <a:pos x="T1" y="T3"/>
                  </a:cxn>
                  <a:cxn ang="0">
                    <a:pos x="T5" y="T7"/>
                  </a:cxn>
                  <a:cxn ang="0">
                    <a:pos x="T9" y="T11"/>
                  </a:cxn>
                  <a:cxn ang="0">
                    <a:pos x="T13" y="T15"/>
                  </a:cxn>
                  <a:cxn ang="0">
                    <a:pos x="T17" y="T19"/>
                  </a:cxn>
                </a:cxnLst>
                <a:rect l="0" t="0" r="r" b="b"/>
                <a:pathLst>
                  <a:path w="2310" h="570">
                    <a:moveTo>
                      <a:pt x="2310" y="0"/>
                    </a:moveTo>
                    <a:lnTo>
                      <a:pt x="2302" y="0"/>
                    </a:lnTo>
                    <a:lnTo>
                      <a:pt x="2302" y="562"/>
                    </a:lnTo>
                    <a:lnTo>
                      <a:pt x="2310" y="570"/>
                    </a:lnTo>
                    <a:lnTo>
                      <a:pt x="231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34" name="Group 652"/>
            <p:cNvGrpSpPr>
              <a:grpSpLocks/>
            </p:cNvGrpSpPr>
            <p:nvPr/>
          </p:nvGrpSpPr>
          <p:grpSpPr bwMode="auto">
            <a:xfrm>
              <a:off x="7650" y="960"/>
              <a:ext cx="2302" cy="562"/>
              <a:chOff x="7650" y="960"/>
              <a:chExt cx="2302" cy="562"/>
            </a:xfrm>
          </p:grpSpPr>
          <p:sp>
            <p:nvSpPr>
              <p:cNvPr id="123" name="Freeform 654"/>
              <p:cNvSpPr>
                <a:spLocks/>
              </p:cNvSpPr>
              <p:nvPr/>
            </p:nvSpPr>
            <p:spPr bwMode="auto">
              <a:xfrm>
                <a:off x="7650" y="960"/>
                <a:ext cx="2302" cy="562"/>
              </a:xfrm>
              <a:custGeom>
                <a:avLst/>
                <a:gdLst>
                  <a:gd name="T0" fmla="+- 0 9944 7650"/>
                  <a:gd name="T1" fmla="*/ T0 w 2302"/>
                  <a:gd name="T2" fmla="+- 0 1514 960"/>
                  <a:gd name="T3" fmla="*/ 1514 h 562"/>
                  <a:gd name="T4" fmla="+- 0 7650 7650"/>
                  <a:gd name="T5" fmla="*/ T4 w 2302"/>
                  <a:gd name="T6" fmla="+- 0 1514 960"/>
                  <a:gd name="T7" fmla="*/ 1514 h 562"/>
                  <a:gd name="T8" fmla="+- 0 7650 7650"/>
                  <a:gd name="T9" fmla="*/ T8 w 2302"/>
                  <a:gd name="T10" fmla="+- 0 1522 960"/>
                  <a:gd name="T11" fmla="*/ 1522 h 562"/>
                  <a:gd name="T12" fmla="+- 0 9952 7650"/>
                  <a:gd name="T13" fmla="*/ T12 w 2302"/>
                  <a:gd name="T14" fmla="+- 0 1522 960"/>
                  <a:gd name="T15" fmla="*/ 1522 h 562"/>
                  <a:gd name="T16" fmla="+- 0 9944 7650"/>
                  <a:gd name="T17" fmla="*/ T16 w 2302"/>
                  <a:gd name="T18" fmla="+- 0 1514 960"/>
                  <a:gd name="T19" fmla="*/ 1514 h 562"/>
                </a:gdLst>
                <a:ahLst/>
                <a:cxnLst>
                  <a:cxn ang="0">
                    <a:pos x="T1" y="T3"/>
                  </a:cxn>
                  <a:cxn ang="0">
                    <a:pos x="T5" y="T7"/>
                  </a:cxn>
                  <a:cxn ang="0">
                    <a:pos x="T9" y="T11"/>
                  </a:cxn>
                  <a:cxn ang="0">
                    <a:pos x="T13" y="T15"/>
                  </a:cxn>
                  <a:cxn ang="0">
                    <a:pos x="T17" y="T19"/>
                  </a:cxn>
                </a:cxnLst>
                <a:rect l="0" t="0" r="r" b="b"/>
                <a:pathLst>
                  <a:path w="2302" h="562">
                    <a:moveTo>
                      <a:pt x="2294" y="554"/>
                    </a:moveTo>
                    <a:lnTo>
                      <a:pt x="0" y="554"/>
                    </a:lnTo>
                    <a:lnTo>
                      <a:pt x="0" y="562"/>
                    </a:lnTo>
                    <a:lnTo>
                      <a:pt x="2302" y="562"/>
                    </a:lnTo>
                    <a:lnTo>
                      <a:pt x="2294" y="554"/>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24" name="Freeform 653"/>
              <p:cNvSpPr>
                <a:spLocks/>
              </p:cNvSpPr>
              <p:nvPr/>
            </p:nvSpPr>
            <p:spPr bwMode="auto">
              <a:xfrm>
                <a:off x="7650" y="960"/>
                <a:ext cx="2302" cy="562"/>
              </a:xfrm>
              <a:custGeom>
                <a:avLst/>
                <a:gdLst>
                  <a:gd name="T0" fmla="+- 0 9952 7650"/>
                  <a:gd name="T1" fmla="*/ T0 w 2302"/>
                  <a:gd name="T2" fmla="+- 0 960 960"/>
                  <a:gd name="T3" fmla="*/ 960 h 562"/>
                  <a:gd name="T4" fmla="+- 0 9944 7650"/>
                  <a:gd name="T5" fmla="*/ T4 w 2302"/>
                  <a:gd name="T6" fmla="+- 0 960 960"/>
                  <a:gd name="T7" fmla="*/ 960 h 562"/>
                  <a:gd name="T8" fmla="+- 0 9944 7650"/>
                  <a:gd name="T9" fmla="*/ T8 w 2302"/>
                  <a:gd name="T10" fmla="+- 0 1514 960"/>
                  <a:gd name="T11" fmla="*/ 1514 h 562"/>
                  <a:gd name="T12" fmla="+- 0 9952 7650"/>
                  <a:gd name="T13" fmla="*/ T12 w 2302"/>
                  <a:gd name="T14" fmla="+- 0 1522 960"/>
                  <a:gd name="T15" fmla="*/ 1522 h 562"/>
                  <a:gd name="T16" fmla="+- 0 9952 7650"/>
                  <a:gd name="T17" fmla="*/ T16 w 2302"/>
                  <a:gd name="T18" fmla="+- 0 960 960"/>
                  <a:gd name="T19" fmla="*/ 960 h 562"/>
                </a:gdLst>
                <a:ahLst/>
                <a:cxnLst>
                  <a:cxn ang="0">
                    <a:pos x="T1" y="T3"/>
                  </a:cxn>
                  <a:cxn ang="0">
                    <a:pos x="T5" y="T7"/>
                  </a:cxn>
                  <a:cxn ang="0">
                    <a:pos x="T9" y="T11"/>
                  </a:cxn>
                  <a:cxn ang="0">
                    <a:pos x="T13" y="T15"/>
                  </a:cxn>
                  <a:cxn ang="0">
                    <a:pos x="T17" y="T19"/>
                  </a:cxn>
                </a:cxnLst>
                <a:rect l="0" t="0" r="r" b="b"/>
                <a:pathLst>
                  <a:path w="2302" h="562">
                    <a:moveTo>
                      <a:pt x="2302" y="0"/>
                    </a:moveTo>
                    <a:lnTo>
                      <a:pt x="2294" y="0"/>
                    </a:lnTo>
                    <a:lnTo>
                      <a:pt x="2294" y="554"/>
                    </a:lnTo>
                    <a:lnTo>
                      <a:pt x="2302" y="562"/>
                    </a:lnTo>
                    <a:lnTo>
                      <a:pt x="2302"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35" name="Group 648"/>
            <p:cNvGrpSpPr>
              <a:grpSpLocks/>
            </p:cNvGrpSpPr>
            <p:nvPr/>
          </p:nvGrpSpPr>
          <p:grpSpPr bwMode="auto">
            <a:xfrm>
              <a:off x="0" y="1530"/>
              <a:ext cx="1920" cy="585"/>
              <a:chOff x="0" y="1530"/>
              <a:chExt cx="1920" cy="585"/>
            </a:xfrm>
          </p:grpSpPr>
          <p:sp>
            <p:nvSpPr>
              <p:cNvPr id="120" name="Freeform 651"/>
              <p:cNvSpPr>
                <a:spLocks/>
              </p:cNvSpPr>
              <p:nvPr/>
            </p:nvSpPr>
            <p:spPr bwMode="auto">
              <a:xfrm>
                <a:off x="0" y="1530"/>
                <a:ext cx="1920" cy="585"/>
              </a:xfrm>
              <a:custGeom>
                <a:avLst/>
                <a:gdLst>
                  <a:gd name="T0" fmla="*/ 1912 w 1920"/>
                  <a:gd name="T1" fmla="+- 0 2107 1530"/>
                  <a:gd name="T2" fmla="*/ 2107 h 585"/>
                  <a:gd name="T3" fmla="*/ 7 w 1920"/>
                  <a:gd name="T4" fmla="+- 0 2107 1530"/>
                  <a:gd name="T5" fmla="*/ 2107 h 585"/>
                  <a:gd name="T6" fmla="*/ 0 w 1920"/>
                  <a:gd name="T7" fmla="+- 0 2114 1530"/>
                  <a:gd name="T8" fmla="*/ 2114 h 585"/>
                  <a:gd name="T9" fmla="*/ 1920 w 1920"/>
                  <a:gd name="T10" fmla="+- 0 2114 1530"/>
                  <a:gd name="T11" fmla="*/ 2114 h 585"/>
                  <a:gd name="T12" fmla="*/ 1912 w 1920"/>
                  <a:gd name="T13" fmla="+- 0 2107 1530"/>
                  <a:gd name="T14" fmla="*/ 2107 h 585"/>
                </a:gdLst>
                <a:ahLst/>
                <a:cxnLst>
                  <a:cxn ang="0">
                    <a:pos x="T0" y="T2"/>
                  </a:cxn>
                  <a:cxn ang="0">
                    <a:pos x="T3" y="T5"/>
                  </a:cxn>
                  <a:cxn ang="0">
                    <a:pos x="T6" y="T8"/>
                  </a:cxn>
                  <a:cxn ang="0">
                    <a:pos x="T9" y="T11"/>
                  </a:cxn>
                  <a:cxn ang="0">
                    <a:pos x="T12" y="T14"/>
                  </a:cxn>
                </a:cxnLst>
                <a:rect l="0" t="0" r="r" b="b"/>
                <a:pathLst>
                  <a:path w="1920" h="585">
                    <a:moveTo>
                      <a:pt x="1912" y="577"/>
                    </a:moveTo>
                    <a:lnTo>
                      <a:pt x="7" y="577"/>
                    </a:lnTo>
                    <a:lnTo>
                      <a:pt x="0" y="584"/>
                    </a:lnTo>
                    <a:lnTo>
                      <a:pt x="1920" y="584"/>
                    </a:lnTo>
                    <a:lnTo>
                      <a:pt x="1912" y="57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21" name="Freeform 650"/>
              <p:cNvSpPr>
                <a:spLocks/>
              </p:cNvSpPr>
              <p:nvPr/>
            </p:nvSpPr>
            <p:spPr bwMode="auto">
              <a:xfrm>
                <a:off x="0" y="1530"/>
                <a:ext cx="1920" cy="585"/>
              </a:xfrm>
              <a:custGeom>
                <a:avLst/>
                <a:gdLst>
                  <a:gd name="T0" fmla="*/ 1920 w 1920"/>
                  <a:gd name="T1" fmla="+- 0 1530 1530"/>
                  <a:gd name="T2" fmla="*/ 1530 h 585"/>
                  <a:gd name="T3" fmla="*/ 1912 w 1920"/>
                  <a:gd name="T4" fmla="+- 0 1530 1530"/>
                  <a:gd name="T5" fmla="*/ 1530 h 585"/>
                  <a:gd name="T6" fmla="*/ 1912 w 1920"/>
                  <a:gd name="T7" fmla="+- 0 2107 1530"/>
                  <a:gd name="T8" fmla="*/ 2107 h 585"/>
                  <a:gd name="T9" fmla="*/ 1920 w 1920"/>
                  <a:gd name="T10" fmla="+- 0 2114 1530"/>
                  <a:gd name="T11" fmla="*/ 2114 h 585"/>
                  <a:gd name="T12" fmla="*/ 1920 w 1920"/>
                  <a:gd name="T13" fmla="+- 0 1530 1530"/>
                  <a:gd name="T14" fmla="*/ 1530 h 585"/>
                </a:gdLst>
                <a:ahLst/>
                <a:cxnLst>
                  <a:cxn ang="0">
                    <a:pos x="T0" y="T2"/>
                  </a:cxn>
                  <a:cxn ang="0">
                    <a:pos x="T3" y="T5"/>
                  </a:cxn>
                  <a:cxn ang="0">
                    <a:pos x="T6" y="T8"/>
                  </a:cxn>
                  <a:cxn ang="0">
                    <a:pos x="T9" y="T11"/>
                  </a:cxn>
                  <a:cxn ang="0">
                    <a:pos x="T12" y="T14"/>
                  </a:cxn>
                </a:cxnLst>
                <a:rect l="0" t="0" r="r" b="b"/>
                <a:pathLst>
                  <a:path w="1920" h="585">
                    <a:moveTo>
                      <a:pt x="1920" y="0"/>
                    </a:moveTo>
                    <a:lnTo>
                      <a:pt x="1912" y="0"/>
                    </a:lnTo>
                    <a:lnTo>
                      <a:pt x="1912" y="577"/>
                    </a:lnTo>
                    <a:lnTo>
                      <a:pt x="1920" y="584"/>
                    </a:lnTo>
                    <a:lnTo>
                      <a:pt x="192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22" name="Freeform 649"/>
              <p:cNvSpPr>
                <a:spLocks/>
              </p:cNvSpPr>
              <p:nvPr/>
            </p:nvSpPr>
            <p:spPr bwMode="auto">
              <a:xfrm>
                <a:off x="0" y="1530"/>
                <a:ext cx="1920" cy="585"/>
              </a:xfrm>
              <a:custGeom>
                <a:avLst/>
                <a:gdLst>
                  <a:gd name="T0" fmla="*/ 14 w 1920"/>
                  <a:gd name="T1" fmla="+- 0 1530 1530"/>
                  <a:gd name="T2" fmla="*/ 1530 h 585"/>
                  <a:gd name="T3" fmla="*/ 7 w 1920"/>
                  <a:gd name="T4" fmla="+- 0 1530 1530"/>
                  <a:gd name="T5" fmla="*/ 1530 h 585"/>
                  <a:gd name="T6" fmla="*/ 7 w 1920"/>
                  <a:gd name="T7" fmla="+- 0 2107 1530"/>
                  <a:gd name="T8" fmla="*/ 2107 h 585"/>
                  <a:gd name="T9" fmla="*/ 14 w 1920"/>
                  <a:gd name="T10" fmla="+- 0 2100 1530"/>
                  <a:gd name="T11" fmla="*/ 2100 h 585"/>
                  <a:gd name="T12" fmla="*/ 14 w 1920"/>
                  <a:gd name="T13" fmla="+- 0 1530 1530"/>
                  <a:gd name="T14" fmla="*/ 1530 h 585"/>
                </a:gdLst>
                <a:ahLst/>
                <a:cxnLst>
                  <a:cxn ang="0">
                    <a:pos x="T0" y="T2"/>
                  </a:cxn>
                  <a:cxn ang="0">
                    <a:pos x="T3" y="T5"/>
                  </a:cxn>
                  <a:cxn ang="0">
                    <a:pos x="T6" y="T8"/>
                  </a:cxn>
                  <a:cxn ang="0">
                    <a:pos x="T9" y="T11"/>
                  </a:cxn>
                  <a:cxn ang="0">
                    <a:pos x="T12" y="T14"/>
                  </a:cxn>
                </a:cxnLst>
                <a:rect l="0" t="0" r="r" b="b"/>
                <a:pathLst>
                  <a:path w="1920" h="585">
                    <a:moveTo>
                      <a:pt x="14" y="0"/>
                    </a:moveTo>
                    <a:lnTo>
                      <a:pt x="7" y="0"/>
                    </a:lnTo>
                    <a:lnTo>
                      <a:pt x="7" y="577"/>
                    </a:lnTo>
                    <a:lnTo>
                      <a:pt x="14" y="570"/>
                    </a:lnTo>
                    <a:lnTo>
                      <a:pt x="14"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36" name="Group 644"/>
            <p:cNvGrpSpPr>
              <a:grpSpLocks/>
            </p:cNvGrpSpPr>
            <p:nvPr/>
          </p:nvGrpSpPr>
          <p:grpSpPr bwMode="auto">
            <a:xfrm>
              <a:off x="0" y="1530"/>
              <a:ext cx="1912" cy="585"/>
              <a:chOff x="0" y="1530"/>
              <a:chExt cx="1912" cy="585"/>
            </a:xfrm>
          </p:grpSpPr>
          <p:sp>
            <p:nvSpPr>
              <p:cNvPr id="117" name="Freeform 647"/>
              <p:cNvSpPr>
                <a:spLocks/>
              </p:cNvSpPr>
              <p:nvPr/>
            </p:nvSpPr>
            <p:spPr bwMode="auto">
              <a:xfrm>
                <a:off x="0" y="1530"/>
                <a:ext cx="1912" cy="585"/>
              </a:xfrm>
              <a:custGeom>
                <a:avLst/>
                <a:gdLst>
                  <a:gd name="T0" fmla="*/ 7 w 1912"/>
                  <a:gd name="T1" fmla="+- 0 1530 1530"/>
                  <a:gd name="T2" fmla="*/ 1530 h 585"/>
                  <a:gd name="T3" fmla="*/ 0 w 1912"/>
                  <a:gd name="T4" fmla="+- 0 1530 1530"/>
                  <a:gd name="T5" fmla="*/ 1530 h 585"/>
                  <a:gd name="T6" fmla="*/ 0 w 1912"/>
                  <a:gd name="T7" fmla="+- 0 2114 1530"/>
                  <a:gd name="T8" fmla="*/ 2114 h 585"/>
                  <a:gd name="T9" fmla="*/ 7 w 1912"/>
                  <a:gd name="T10" fmla="+- 0 2107 1530"/>
                  <a:gd name="T11" fmla="*/ 2107 h 585"/>
                  <a:gd name="T12" fmla="*/ 7 w 1912"/>
                  <a:gd name="T13" fmla="+- 0 1530 1530"/>
                  <a:gd name="T14" fmla="*/ 1530 h 585"/>
                </a:gdLst>
                <a:ahLst/>
                <a:cxnLst>
                  <a:cxn ang="0">
                    <a:pos x="T0" y="T2"/>
                  </a:cxn>
                  <a:cxn ang="0">
                    <a:pos x="T3" y="T5"/>
                  </a:cxn>
                  <a:cxn ang="0">
                    <a:pos x="T6" y="T8"/>
                  </a:cxn>
                  <a:cxn ang="0">
                    <a:pos x="T9" y="T11"/>
                  </a:cxn>
                  <a:cxn ang="0">
                    <a:pos x="T12" y="T14"/>
                  </a:cxn>
                </a:cxnLst>
                <a:rect l="0" t="0" r="r" b="b"/>
                <a:pathLst>
                  <a:path w="1912" h="585">
                    <a:moveTo>
                      <a:pt x="7" y="0"/>
                    </a:moveTo>
                    <a:lnTo>
                      <a:pt x="0" y="0"/>
                    </a:lnTo>
                    <a:lnTo>
                      <a:pt x="0" y="584"/>
                    </a:lnTo>
                    <a:lnTo>
                      <a:pt x="7" y="577"/>
                    </a:lnTo>
                    <a:lnTo>
                      <a:pt x="7"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18" name="Freeform 646"/>
              <p:cNvSpPr>
                <a:spLocks/>
              </p:cNvSpPr>
              <p:nvPr/>
            </p:nvSpPr>
            <p:spPr bwMode="auto">
              <a:xfrm>
                <a:off x="0" y="1530"/>
                <a:ext cx="1912" cy="585"/>
              </a:xfrm>
              <a:custGeom>
                <a:avLst/>
                <a:gdLst>
                  <a:gd name="T0" fmla="*/ 1904 w 1912"/>
                  <a:gd name="T1" fmla="+- 0 2100 1530"/>
                  <a:gd name="T2" fmla="*/ 2100 h 585"/>
                  <a:gd name="T3" fmla="*/ 14 w 1912"/>
                  <a:gd name="T4" fmla="+- 0 2100 1530"/>
                  <a:gd name="T5" fmla="*/ 2100 h 585"/>
                  <a:gd name="T6" fmla="*/ 7 w 1912"/>
                  <a:gd name="T7" fmla="+- 0 2107 1530"/>
                  <a:gd name="T8" fmla="*/ 2107 h 585"/>
                  <a:gd name="T9" fmla="*/ 1912 w 1912"/>
                  <a:gd name="T10" fmla="+- 0 2107 1530"/>
                  <a:gd name="T11" fmla="*/ 2107 h 585"/>
                  <a:gd name="T12" fmla="*/ 1904 w 1912"/>
                  <a:gd name="T13" fmla="+- 0 2100 1530"/>
                  <a:gd name="T14" fmla="*/ 2100 h 585"/>
                </a:gdLst>
                <a:ahLst/>
                <a:cxnLst>
                  <a:cxn ang="0">
                    <a:pos x="T0" y="T2"/>
                  </a:cxn>
                  <a:cxn ang="0">
                    <a:pos x="T3" y="T5"/>
                  </a:cxn>
                  <a:cxn ang="0">
                    <a:pos x="T6" y="T8"/>
                  </a:cxn>
                  <a:cxn ang="0">
                    <a:pos x="T9" y="T11"/>
                  </a:cxn>
                  <a:cxn ang="0">
                    <a:pos x="T12" y="T14"/>
                  </a:cxn>
                </a:cxnLst>
                <a:rect l="0" t="0" r="r" b="b"/>
                <a:pathLst>
                  <a:path w="1912" h="585">
                    <a:moveTo>
                      <a:pt x="1904" y="570"/>
                    </a:moveTo>
                    <a:lnTo>
                      <a:pt x="14" y="570"/>
                    </a:lnTo>
                    <a:lnTo>
                      <a:pt x="7" y="577"/>
                    </a:lnTo>
                    <a:lnTo>
                      <a:pt x="1912" y="577"/>
                    </a:lnTo>
                    <a:lnTo>
                      <a:pt x="1904" y="57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19" name="Freeform 645"/>
              <p:cNvSpPr>
                <a:spLocks/>
              </p:cNvSpPr>
              <p:nvPr/>
            </p:nvSpPr>
            <p:spPr bwMode="auto">
              <a:xfrm>
                <a:off x="0" y="1530"/>
                <a:ext cx="1912" cy="585"/>
              </a:xfrm>
              <a:custGeom>
                <a:avLst/>
                <a:gdLst>
                  <a:gd name="T0" fmla="*/ 1912 w 1912"/>
                  <a:gd name="T1" fmla="+- 0 1530 1530"/>
                  <a:gd name="T2" fmla="*/ 1530 h 585"/>
                  <a:gd name="T3" fmla="*/ 1904 w 1912"/>
                  <a:gd name="T4" fmla="+- 0 1530 1530"/>
                  <a:gd name="T5" fmla="*/ 1530 h 585"/>
                  <a:gd name="T6" fmla="*/ 1904 w 1912"/>
                  <a:gd name="T7" fmla="+- 0 2100 1530"/>
                  <a:gd name="T8" fmla="*/ 2100 h 585"/>
                  <a:gd name="T9" fmla="*/ 1912 w 1912"/>
                  <a:gd name="T10" fmla="+- 0 2107 1530"/>
                  <a:gd name="T11" fmla="*/ 2107 h 585"/>
                  <a:gd name="T12" fmla="*/ 1912 w 1912"/>
                  <a:gd name="T13" fmla="+- 0 1530 1530"/>
                  <a:gd name="T14" fmla="*/ 1530 h 585"/>
                </a:gdLst>
                <a:ahLst/>
                <a:cxnLst>
                  <a:cxn ang="0">
                    <a:pos x="T0" y="T2"/>
                  </a:cxn>
                  <a:cxn ang="0">
                    <a:pos x="T3" y="T5"/>
                  </a:cxn>
                  <a:cxn ang="0">
                    <a:pos x="T6" y="T8"/>
                  </a:cxn>
                  <a:cxn ang="0">
                    <a:pos x="T9" y="T11"/>
                  </a:cxn>
                  <a:cxn ang="0">
                    <a:pos x="T12" y="T14"/>
                  </a:cxn>
                </a:cxnLst>
                <a:rect l="0" t="0" r="r" b="b"/>
                <a:pathLst>
                  <a:path w="1912" h="585">
                    <a:moveTo>
                      <a:pt x="1912" y="0"/>
                    </a:moveTo>
                    <a:lnTo>
                      <a:pt x="1904" y="0"/>
                    </a:lnTo>
                    <a:lnTo>
                      <a:pt x="1904" y="570"/>
                    </a:lnTo>
                    <a:lnTo>
                      <a:pt x="1912" y="577"/>
                    </a:lnTo>
                    <a:lnTo>
                      <a:pt x="1912"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37" name="Group 641"/>
            <p:cNvGrpSpPr>
              <a:grpSpLocks/>
            </p:cNvGrpSpPr>
            <p:nvPr/>
          </p:nvGrpSpPr>
          <p:grpSpPr bwMode="auto">
            <a:xfrm>
              <a:off x="1904" y="1530"/>
              <a:ext cx="1980" cy="585"/>
              <a:chOff x="1904" y="1530"/>
              <a:chExt cx="1980" cy="585"/>
            </a:xfrm>
          </p:grpSpPr>
          <p:sp>
            <p:nvSpPr>
              <p:cNvPr id="115" name="Freeform 643"/>
              <p:cNvSpPr>
                <a:spLocks/>
              </p:cNvSpPr>
              <p:nvPr/>
            </p:nvSpPr>
            <p:spPr bwMode="auto">
              <a:xfrm>
                <a:off x="1904" y="1530"/>
                <a:ext cx="1980" cy="585"/>
              </a:xfrm>
              <a:custGeom>
                <a:avLst/>
                <a:gdLst>
                  <a:gd name="T0" fmla="+- 0 3877 1904"/>
                  <a:gd name="T1" fmla="*/ T0 w 1980"/>
                  <a:gd name="T2" fmla="+- 0 2107 1530"/>
                  <a:gd name="T3" fmla="*/ 2107 h 585"/>
                  <a:gd name="T4" fmla="+- 0 1904 1904"/>
                  <a:gd name="T5" fmla="*/ T4 w 1980"/>
                  <a:gd name="T6" fmla="+- 0 2107 1530"/>
                  <a:gd name="T7" fmla="*/ 2107 h 585"/>
                  <a:gd name="T8" fmla="+- 0 1904 1904"/>
                  <a:gd name="T9" fmla="*/ T8 w 1980"/>
                  <a:gd name="T10" fmla="+- 0 2114 1530"/>
                  <a:gd name="T11" fmla="*/ 2114 h 585"/>
                  <a:gd name="T12" fmla="+- 0 3884 1904"/>
                  <a:gd name="T13" fmla="*/ T12 w 1980"/>
                  <a:gd name="T14" fmla="+- 0 2114 1530"/>
                  <a:gd name="T15" fmla="*/ 2114 h 585"/>
                  <a:gd name="T16" fmla="+- 0 3877 1904"/>
                  <a:gd name="T17" fmla="*/ T16 w 1980"/>
                  <a:gd name="T18" fmla="+- 0 2107 1530"/>
                  <a:gd name="T19" fmla="*/ 2107 h 585"/>
                </a:gdLst>
                <a:ahLst/>
                <a:cxnLst>
                  <a:cxn ang="0">
                    <a:pos x="T1" y="T3"/>
                  </a:cxn>
                  <a:cxn ang="0">
                    <a:pos x="T5" y="T7"/>
                  </a:cxn>
                  <a:cxn ang="0">
                    <a:pos x="T9" y="T11"/>
                  </a:cxn>
                  <a:cxn ang="0">
                    <a:pos x="T13" y="T15"/>
                  </a:cxn>
                  <a:cxn ang="0">
                    <a:pos x="T17" y="T19"/>
                  </a:cxn>
                </a:cxnLst>
                <a:rect l="0" t="0" r="r" b="b"/>
                <a:pathLst>
                  <a:path w="1980" h="585">
                    <a:moveTo>
                      <a:pt x="1973" y="577"/>
                    </a:moveTo>
                    <a:lnTo>
                      <a:pt x="0" y="577"/>
                    </a:lnTo>
                    <a:lnTo>
                      <a:pt x="0" y="584"/>
                    </a:lnTo>
                    <a:lnTo>
                      <a:pt x="1980" y="584"/>
                    </a:lnTo>
                    <a:lnTo>
                      <a:pt x="1973" y="57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16" name="Freeform 642"/>
              <p:cNvSpPr>
                <a:spLocks/>
              </p:cNvSpPr>
              <p:nvPr/>
            </p:nvSpPr>
            <p:spPr bwMode="auto">
              <a:xfrm>
                <a:off x="1904" y="1530"/>
                <a:ext cx="1980" cy="585"/>
              </a:xfrm>
              <a:custGeom>
                <a:avLst/>
                <a:gdLst>
                  <a:gd name="T0" fmla="+- 0 3884 1904"/>
                  <a:gd name="T1" fmla="*/ T0 w 1980"/>
                  <a:gd name="T2" fmla="+- 0 1530 1530"/>
                  <a:gd name="T3" fmla="*/ 1530 h 585"/>
                  <a:gd name="T4" fmla="+- 0 3877 1904"/>
                  <a:gd name="T5" fmla="*/ T4 w 1980"/>
                  <a:gd name="T6" fmla="+- 0 1530 1530"/>
                  <a:gd name="T7" fmla="*/ 1530 h 585"/>
                  <a:gd name="T8" fmla="+- 0 3877 1904"/>
                  <a:gd name="T9" fmla="*/ T8 w 1980"/>
                  <a:gd name="T10" fmla="+- 0 2107 1530"/>
                  <a:gd name="T11" fmla="*/ 2107 h 585"/>
                  <a:gd name="T12" fmla="+- 0 3884 1904"/>
                  <a:gd name="T13" fmla="*/ T12 w 1980"/>
                  <a:gd name="T14" fmla="+- 0 2114 1530"/>
                  <a:gd name="T15" fmla="*/ 2114 h 585"/>
                  <a:gd name="T16" fmla="+- 0 3884 1904"/>
                  <a:gd name="T17" fmla="*/ T16 w 1980"/>
                  <a:gd name="T18" fmla="+- 0 1530 1530"/>
                  <a:gd name="T19" fmla="*/ 1530 h 585"/>
                </a:gdLst>
                <a:ahLst/>
                <a:cxnLst>
                  <a:cxn ang="0">
                    <a:pos x="T1" y="T3"/>
                  </a:cxn>
                  <a:cxn ang="0">
                    <a:pos x="T5" y="T7"/>
                  </a:cxn>
                  <a:cxn ang="0">
                    <a:pos x="T9" y="T11"/>
                  </a:cxn>
                  <a:cxn ang="0">
                    <a:pos x="T13" y="T15"/>
                  </a:cxn>
                  <a:cxn ang="0">
                    <a:pos x="T17" y="T19"/>
                  </a:cxn>
                </a:cxnLst>
                <a:rect l="0" t="0" r="r" b="b"/>
                <a:pathLst>
                  <a:path w="1980" h="585">
                    <a:moveTo>
                      <a:pt x="1980" y="0"/>
                    </a:moveTo>
                    <a:lnTo>
                      <a:pt x="1973" y="0"/>
                    </a:lnTo>
                    <a:lnTo>
                      <a:pt x="1973" y="577"/>
                    </a:lnTo>
                    <a:lnTo>
                      <a:pt x="1980" y="584"/>
                    </a:lnTo>
                    <a:lnTo>
                      <a:pt x="198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38" name="Group 638"/>
            <p:cNvGrpSpPr>
              <a:grpSpLocks/>
            </p:cNvGrpSpPr>
            <p:nvPr/>
          </p:nvGrpSpPr>
          <p:grpSpPr bwMode="auto">
            <a:xfrm>
              <a:off x="1904" y="1530"/>
              <a:ext cx="1973" cy="578"/>
              <a:chOff x="1904" y="1530"/>
              <a:chExt cx="1973" cy="578"/>
            </a:xfrm>
          </p:grpSpPr>
          <p:sp>
            <p:nvSpPr>
              <p:cNvPr id="113" name="Freeform 640"/>
              <p:cNvSpPr>
                <a:spLocks/>
              </p:cNvSpPr>
              <p:nvPr/>
            </p:nvSpPr>
            <p:spPr bwMode="auto">
              <a:xfrm>
                <a:off x="1904" y="1530"/>
                <a:ext cx="1973" cy="578"/>
              </a:xfrm>
              <a:custGeom>
                <a:avLst/>
                <a:gdLst>
                  <a:gd name="T0" fmla="+- 0 3870 1904"/>
                  <a:gd name="T1" fmla="*/ T0 w 1973"/>
                  <a:gd name="T2" fmla="+- 0 2100 1530"/>
                  <a:gd name="T3" fmla="*/ 2100 h 578"/>
                  <a:gd name="T4" fmla="+- 0 1904 1904"/>
                  <a:gd name="T5" fmla="*/ T4 w 1973"/>
                  <a:gd name="T6" fmla="+- 0 2100 1530"/>
                  <a:gd name="T7" fmla="*/ 2100 h 578"/>
                  <a:gd name="T8" fmla="+- 0 1904 1904"/>
                  <a:gd name="T9" fmla="*/ T8 w 1973"/>
                  <a:gd name="T10" fmla="+- 0 2107 1530"/>
                  <a:gd name="T11" fmla="*/ 2107 h 578"/>
                  <a:gd name="T12" fmla="+- 0 3877 1904"/>
                  <a:gd name="T13" fmla="*/ T12 w 1973"/>
                  <a:gd name="T14" fmla="+- 0 2107 1530"/>
                  <a:gd name="T15" fmla="*/ 2107 h 578"/>
                  <a:gd name="T16" fmla="+- 0 3870 1904"/>
                  <a:gd name="T17" fmla="*/ T16 w 1973"/>
                  <a:gd name="T18" fmla="+- 0 2100 1530"/>
                  <a:gd name="T19" fmla="*/ 2100 h 578"/>
                </a:gdLst>
                <a:ahLst/>
                <a:cxnLst>
                  <a:cxn ang="0">
                    <a:pos x="T1" y="T3"/>
                  </a:cxn>
                  <a:cxn ang="0">
                    <a:pos x="T5" y="T7"/>
                  </a:cxn>
                  <a:cxn ang="0">
                    <a:pos x="T9" y="T11"/>
                  </a:cxn>
                  <a:cxn ang="0">
                    <a:pos x="T13" y="T15"/>
                  </a:cxn>
                  <a:cxn ang="0">
                    <a:pos x="T17" y="T19"/>
                  </a:cxn>
                </a:cxnLst>
                <a:rect l="0" t="0" r="r" b="b"/>
                <a:pathLst>
                  <a:path w="1973" h="578">
                    <a:moveTo>
                      <a:pt x="1966" y="570"/>
                    </a:moveTo>
                    <a:lnTo>
                      <a:pt x="0" y="570"/>
                    </a:lnTo>
                    <a:lnTo>
                      <a:pt x="0" y="577"/>
                    </a:lnTo>
                    <a:lnTo>
                      <a:pt x="1973" y="577"/>
                    </a:lnTo>
                    <a:lnTo>
                      <a:pt x="1966" y="57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14" name="Freeform 639"/>
              <p:cNvSpPr>
                <a:spLocks/>
              </p:cNvSpPr>
              <p:nvPr/>
            </p:nvSpPr>
            <p:spPr bwMode="auto">
              <a:xfrm>
                <a:off x="1904" y="1530"/>
                <a:ext cx="1973" cy="578"/>
              </a:xfrm>
              <a:custGeom>
                <a:avLst/>
                <a:gdLst>
                  <a:gd name="T0" fmla="+- 0 3877 1904"/>
                  <a:gd name="T1" fmla="*/ T0 w 1973"/>
                  <a:gd name="T2" fmla="+- 0 1530 1530"/>
                  <a:gd name="T3" fmla="*/ 1530 h 578"/>
                  <a:gd name="T4" fmla="+- 0 3870 1904"/>
                  <a:gd name="T5" fmla="*/ T4 w 1973"/>
                  <a:gd name="T6" fmla="+- 0 1530 1530"/>
                  <a:gd name="T7" fmla="*/ 1530 h 578"/>
                  <a:gd name="T8" fmla="+- 0 3870 1904"/>
                  <a:gd name="T9" fmla="*/ T8 w 1973"/>
                  <a:gd name="T10" fmla="+- 0 2100 1530"/>
                  <a:gd name="T11" fmla="*/ 2100 h 578"/>
                  <a:gd name="T12" fmla="+- 0 3877 1904"/>
                  <a:gd name="T13" fmla="*/ T12 w 1973"/>
                  <a:gd name="T14" fmla="+- 0 2107 1530"/>
                  <a:gd name="T15" fmla="*/ 2107 h 578"/>
                  <a:gd name="T16" fmla="+- 0 3877 1904"/>
                  <a:gd name="T17" fmla="*/ T16 w 1973"/>
                  <a:gd name="T18" fmla="+- 0 1530 1530"/>
                  <a:gd name="T19" fmla="*/ 1530 h 578"/>
                </a:gdLst>
                <a:ahLst/>
                <a:cxnLst>
                  <a:cxn ang="0">
                    <a:pos x="T1" y="T3"/>
                  </a:cxn>
                  <a:cxn ang="0">
                    <a:pos x="T5" y="T7"/>
                  </a:cxn>
                  <a:cxn ang="0">
                    <a:pos x="T9" y="T11"/>
                  </a:cxn>
                  <a:cxn ang="0">
                    <a:pos x="T13" y="T15"/>
                  </a:cxn>
                  <a:cxn ang="0">
                    <a:pos x="T17" y="T19"/>
                  </a:cxn>
                </a:cxnLst>
                <a:rect l="0" t="0" r="r" b="b"/>
                <a:pathLst>
                  <a:path w="1973" h="578">
                    <a:moveTo>
                      <a:pt x="1973" y="0"/>
                    </a:moveTo>
                    <a:lnTo>
                      <a:pt x="1966" y="0"/>
                    </a:lnTo>
                    <a:lnTo>
                      <a:pt x="1966" y="570"/>
                    </a:lnTo>
                    <a:lnTo>
                      <a:pt x="1973" y="577"/>
                    </a:lnTo>
                    <a:lnTo>
                      <a:pt x="1973"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39" name="Group 635"/>
            <p:cNvGrpSpPr>
              <a:grpSpLocks/>
            </p:cNvGrpSpPr>
            <p:nvPr/>
          </p:nvGrpSpPr>
          <p:grpSpPr bwMode="auto">
            <a:xfrm>
              <a:off x="3884" y="1530"/>
              <a:ext cx="1846" cy="585"/>
              <a:chOff x="3884" y="1530"/>
              <a:chExt cx="1846" cy="585"/>
            </a:xfrm>
          </p:grpSpPr>
          <p:sp>
            <p:nvSpPr>
              <p:cNvPr id="111" name="Freeform 637"/>
              <p:cNvSpPr>
                <a:spLocks/>
              </p:cNvSpPr>
              <p:nvPr/>
            </p:nvSpPr>
            <p:spPr bwMode="auto">
              <a:xfrm>
                <a:off x="3884" y="1530"/>
                <a:ext cx="1846" cy="585"/>
              </a:xfrm>
              <a:custGeom>
                <a:avLst/>
                <a:gdLst>
                  <a:gd name="T0" fmla="+- 0 5722 3884"/>
                  <a:gd name="T1" fmla="*/ T0 w 1846"/>
                  <a:gd name="T2" fmla="+- 0 2107 1530"/>
                  <a:gd name="T3" fmla="*/ 2107 h 585"/>
                  <a:gd name="T4" fmla="+- 0 3884 3884"/>
                  <a:gd name="T5" fmla="*/ T4 w 1846"/>
                  <a:gd name="T6" fmla="+- 0 2107 1530"/>
                  <a:gd name="T7" fmla="*/ 2107 h 585"/>
                  <a:gd name="T8" fmla="+- 0 3884 3884"/>
                  <a:gd name="T9" fmla="*/ T8 w 1846"/>
                  <a:gd name="T10" fmla="+- 0 2114 1530"/>
                  <a:gd name="T11" fmla="*/ 2114 h 585"/>
                  <a:gd name="T12" fmla="+- 0 5730 3884"/>
                  <a:gd name="T13" fmla="*/ T12 w 1846"/>
                  <a:gd name="T14" fmla="+- 0 2114 1530"/>
                  <a:gd name="T15" fmla="*/ 2114 h 585"/>
                  <a:gd name="T16" fmla="+- 0 5722 3884"/>
                  <a:gd name="T17" fmla="*/ T16 w 1846"/>
                  <a:gd name="T18" fmla="+- 0 2107 1530"/>
                  <a:gd name="T19" fmla="*/ 2107 h 585"/>
                </a:gdLst>
                <a:ahLst/>
                <a:cxnLst>
                  <a:cxn ang="0">
                    <a:pos x="T1" y="T3"/>
                  </a:cxn>
                  <a:cxn ang="0">
                    <a:pos x="T5" y="T7"/>
                  </a:cxn>
                  <a:cxn ang="0">
                    <a:pos x="T9" y="T11"/>
                  </a:cxn>
                  <a:cxn ang="0">
                    <a:pos x="T13" y="T15"/>
                  </a:cxn>
                  <a:cxn ang="0">
                    <a:pos x="T17" y="T19"/>
                  </a:cxn>
                </a:cxnLst>
                <a:rect l="0" t="0" r="r" b="b"/>
                <a:pathLst>
                  <a:path w="1846" h="585">
                    <a:moveTo>
                      <a:pt x="1838" y="577"/>
                    </a:moveTo>
                    <a:lnTo>
                      <a:pt x="0" y="577"/>
                    </a:lnTo>
                    <a:lnTo>
                      <a:pt x="0" y="584"/>
                    </a:lnTo>
                    <a:lnTo>
                      <a:pt x="1846" y="584"/>
                    </a:lnTo>
                    <a:lnTo>
                      <a:pt x="1838" y="57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12" name="Freeform 636"/>
              <p:cNvSpPr>
                <a:spLocks/>
              </p:cNvSpPr>
              <p:nvPr/>
            </p:nvSpPr>
            <p:spPr bwMode="auto">
              <a:xfrm>
                <a:off x="3884" y="1530"/>
                <a:ext cx="1846" cy="585"/>
              </a:xfrm>
              <a:custGeom>
                <a:avLst/>
                <a:gdLst>
                  <a:gd name="T0" fmla="+- 0 5730 3884"/>
                  <a:gd name="T1" fmla="*/ T0 w 1846"/>
                  <a:gd name="T2" fmla="+- 0 1530 1530"/>
                  <a:gd name="T3" fmla="*/ 1530 h 585"/>
                  <a:gd name="T4" fmla="+- 0 5722 3884"/>
                  <a:gd name="T5" fmla="*/ T4 w 1846"/>
                  <a:gd name="T6" fmla="+- 0 1530 1530"/>
                  <a:gd name="T7" fmla="*/ 1530 h 585"/>
                  <a:gd name="T8" fmla="+- 0 5722 3884"/>
                  <a:gd name="T9" fmla="*/ T8 w 1846"/>
                  <a:gd name="T10" fmla="+- 0 2107 1530"/>
                  <a:gd name="T11" fmla="*/ 2107 h 585"/>
                  <a:gd name="T12" fmla="+- 0 5730 3884"/>
                  <a:gd name="T13" fmla="*/ T12 w 1846"/>
                  <a:gd name="T14" fmla="+- 0 2114 1530"/>
                  <a:gd name="T15" fmla="*/ 2114 h 585"/>
                  <a:gd name="T16" fmla="+- 0 5730 3884"/>
                  <a:gd name="T17" fmla="*/ T16 w 1846"/>
                  <a:gd name="T18" fmla="+- 0 1530 1530"/>
                  <a:gd name="T19" fmla="*/ 1530 h 585"/>
                </a:gdLst>
                <a:ahLst/>
                <a:cxnLst>
                  <a:cxn ang="0">
                    <a:pos x="T1" y="T3"/>
                  </a:cxn>
                  <a:cxn ang="0">
                    <a:pos x="T5" y="T7"/>
                  </a:cxn>
                  <a:cxn ang="0">
                    <a:pos x="T9" y="T11"/>
                  </a:cxn>
                  <a:cxn ang="0">
                    <a:pos x="T13" y="T15"/>
                  </a:cxn>
                  <a:cxn ang="0">
                    <a:pos x="T17" y="T19"/>
                  </a:cxn>
                </a:cxnLst>
                <a:rect l="0" t="0" r="r" b="b"/>
                <a:pathLst>
                  <a:path w="1846" h="585">
                    <a:moveTo>
                      <a:pt x="1846" y="0"/>
                    </a:moveTo>
                    <a:lnTo>
                      <a:pt x="1838" y="0"/>
                    </a:lnTo>
                    <a:lnTo>
                      <a:pt x="1838" y="577"/>
                    </a:lnTo>
                    <a:lnTo>
                      <a:pt x="1846" y="584"/>
                    </a:lnTo>
                    <a:lnTo>
                      <a:pt x="1846"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40" name="Group 632"/>
            <p:cNvGrpSpPr>
              <a:grpSpLocks/>
            </p:cNvGrpSpPr>
            <p:nvPr/>
          </p:nvGrpSpPr>
          <p:grpSpPr bwMode="auto">
            <a:xfrm>
              <a:off x="3884" y="1530"/>
              <a:ext cx="1838" cy="578"/>
              <a:chOff x="3884" y="1530"/>
              <a:chExt cx="1838" cy="578"/>
            </a:xfrm>
          </p:grpSpPr>
          <p:sp>
            <p:nvSpPr>
              <p:cNvPr id="109" name="Freeform 634"/>
              <p:cNvSpPr>
                <a:spLocks/>
              </p:cNvSpPr>
              <p:nvPr/>
            </p:nvSpPr>
            <p:spPr bwMode="auto">
              <a:xfrm>
                <a:off x="3884" y="1530"/>
                <a:ext cx="1838" cy="578"/>
              </a:xfrm>
              <a:custGeom>
                <a:avLst/>
                <a:gdLst>
                  <a:gd name="T0" fmla="+- 0 5714 3884"/>
                  <a:gd name="T1" fmla="*/ T0 w 1838"/>
                  <a:gd name="T2" fmla="+- 0 2100 1530"/>
                  <a:gd name="T3" fmla="*/ 2100 h 578"/>
                  <a:gd name="T4" fmla="+- 0 3884 3884"/>
                  <a:gd name="T5" fmla="*/ T4 w 1838"/>
                  <a:gd name="T6" fmla="+- 0 2100 1530"/>
                  <a:gd name="T7" fmla="*/ 2100 h 578"/>
                  <a:gd name="T8" fmla="+- 0 3884 3884"/>
                  <a:gd name="T9" fmla="*/ T8 w 1838"/>
                  <a:gd name="T10" fmla="+- 0 2107 1530"/>
                  <a:gd name="T11" fmla="*/ 2107 h 578"/>
                  <a:gd name="T12" fmla="+- 0 5722 3884"/>
                  <a:gd name="T13" fmla="*/ T12 w 1838"/>
                  <a:gd name="T14" fmla="+- 0 2107 1530"/>
                  <a:gd name="T15" fmla="*/ 2107 h 578"/>
                  <a:gd name="T16" fmla="+- 0 5714 3884"/>
                  <a:gd name="T17" fmla="*/ T16 w 1838"/>
                  <a:gd name="T18" fmla="+- 0 2100 1530"/>
                  <a:gd name="T19" fmla="*/ 2100 h 578"/>
                </a:gdLst>
                <a:ahLst/>
                <a:cxnLst>
                  <a:cxn ang="0">
                    <a:pos x="T1" y="T3"/>
                  </a:cxn>
                  <a:cxn ang="0">
                    <a:pos x="T5" y="T7"/>
                  </a:cxn>
                  <a:cxn ang="0">
                    <a:pos x="T9" y="T11"/>
                  </a:cxn>
                  <a:cxn ang="0">
                    <a:pos x="T13" y="T15"/>
                  </a:cxn>
                  <a:cxn ang="0">
                    <a:pos x="T17" y="T19"/>
                  </a:cxn>
                </a:cxnLst>
                <a:rect l="0" t="0" r="r" b="b"/>
                <a:pathLst>
                  <a:path w="1838" h="578">
                    <a:moveTo>
                      <a:pt x="1830" y="570"/>
                    </a:moveTo>
                    <a:lnTo>
                      <a:pt x="0" y="570"/>
                    </a:lnTo>
                    <a:lnTo>
                      <a:pt x="0" y="577"/>
                    </a:lnTo>
                    <a:lnTo>
                      <a:pt x="1838" y="577"/>
                    </a:lnTo>
                    <a:lnTo>
                      <a:pt x="1830" y="57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10" name="Freeform 633"/>
              <p:cNvSpPr>
                <a:spLocks/>
              </p:cNvSpPr>
              <p:nvPr/>
            </p:nvSpPr>
            <p:spPr bwMode="auto">
              <a:xfrm>
                <a:off x="3884" y="1530"/>
                <a:ext cx="1838" cy="578"/>
              </a:xfrm>
              <a:custGeom>
                <a:avLst/>
                <a:gdLst>
                  <a:gd name="T0" fmla="+- 0 5722 3884"/>
                  <a:gd name="T1" fmla="*/ T0 w 1838"/>
                  <a:gd name="T2" fmla="+- 0 1530 1530"/>
                  <a:gd name="T3" fmla="*/ 1530 h 578"/>
                  <a:gd name="T4" fmla="+- 0 5714 3884"/>
                  <a:gd name="T5" fmla="*/ T4 w 1838"/>
                  <a:gd name="T6" fmla="+- 0 1530 1530"/>
                  <a:gd name="T7" fmla="*/ 1530 h 578"/>
                  <a:gd name="T8" fmla="+- 0 5714 3884"/>
                  <a:gd name="T9" fmla="*/ T8 w 1838"/>
                  <a:gd name="T10" fmla="+- 0 2100 1530"/>
                  <a:gd name="T11" fmla="*/ 2100 h 578"/>
                  <a:gd name="T12" fmla="+- 0 5722 3884"/>
                  <a:gd name="T13" fmla="*/ T12 w 1838"/>
                  <a:gd name="T14" fmla="+- 0 2107 1530"/>
                  <a:gd name="T15" fmla="*/ 2107 h 578"/>
                  <a:gd name="T16" fmla="+- 0 5722 3884"/>
                  <a:gd name="T17" fmla="*/ T16 w 1838"/>
                  <a:gd name="T18" fmla="+- 0 1530 1530"/>
                  <a:gd name="T19" fmla="*/ 1530 h 578"/>
                </a:gdLst>
                <a:ahLst/>
                <a:cxnLst>
                  <a:cxn ang="0">
                    <a:pos x="T1" y="T3"/>
                  </a:cxn>
                  <a:cxn ang="0">
                    <a:pos x="T5" y="T7"/>
                  </a:cxn>
                  <a:cxn ang="0">
                    <a:pos x="T9" y="T11"/>
                  </a:cxn>
                  <a:cxn ang="0">
                    <a:pos x="T13" y="T15"/>
                  </a:cxn>
                  <a:cxn ang="0">
                    <a:pos x="T17" y="T19"/>
                  </a:cxn>
                </a:cxnLst>
                <a:rect l="0" t="0" r="r" b="b"/>
                <a:pathLst>
                  <a:path w="1838" h="578">
                    <a:moveTo>
                      <a:pt x="1838" y="0"/>
                    </a:moveTo>
                    <a:lnTo>
                      <a:pt x="1830" y="0"/>
                    </a:lnTo>
                    <a:lnTo>
                      <a:pt x="1830" y="570"/>
                    </a:lnTo>
                    <a:lnTo>
                      <a:pt x="1838" y="577"/>
                    </a:lnTo>
                    <a:lnTo>
                      <a:pt x="1838"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41" name="Group 629"/>
            <p:cNvGrpSpPr>
              <a:grpSpLocks/>
            </p:cNvGrpSpPr>
            <p:nvPr/>
          </p:nvGrpSpPr>
          <p:grpSpPr bwMode="auto">
            <a:xfrm>
              <a:off x="5730" y="1530"/>
              <a:ext cx="1935" cy="585"/>
              <a:chOff x="5730" y="1530"/>
              <a:chExt cx="1935" cy="585"/>
            </a:xfrm>
          </p:grpSpPr>
          <p:sp>
            <p:nvSpPr>
              <p:cNvPr id="107" name="Freeform 631"/>
              <p:cNvSpPr>
                <a:spLocks/>
              </p:cNvSpPr>
              <p:nvPr/>
            </p:nvSpPr>
            <p:spPr bwMode="auto">
              <a:xfrm>
                <a:off x="5730" y="1530"/>
                <a:ext cx="1935" cy="585"/>
              </a:xfrm>
              <a:custGeom>
                <a:avLst/>
                <a:gdLst>
                  <a:gd name="T0" fmla="+- 0 7657 5730"/>
                  <a:gd name="T1" fmla="*/ T0 w 1935"/>
                  <a:gd name="T2" fmla="+- 0 2107 1530"/>
                  <a:gd name="T3" fmla="*/ 2107 h 585"/>
                  <a:gd name="T4" fmla="+- 0 5730 5730"/>
                  <a:gd name="T5" fmla="*/ T4 w 1935"/>
                  <a:gd name="T6" fmla="+- 0 2107 1530"/>
                  <a:gd name="T7" fmla="*/ 2107 h 585"/>
                  <a:gd name="T8" fmla="+- 0 5730 5730"/>
                  <a:gd name="T9" fmla="*/ T8 w 1935"/>
                  <a:gd name="T10" fmla="+- 0 2114 1530"/>
                  <a:gd name="T11" fmla="*/ 2114 h 585"/>
                  <a:gd name="T12" fmla="+- 0 7664 5730"/>
                  <a:gd name="T13" fmla="*/ T12 w 1935"/>
                  <a:gd name="T14" fmla="+- 0 2114 1530"/>
                  <a:gd name="T15" fmla="*/ 2114 h 585"/>
                  <a:gd name="T16" fmla="+- 0 7657 5730"/>
                  <a:gd name="T17" fmla="*/ T16 w 1935"/>
                  <a:gd name="T18" fmla="+- 0 2107 1530"/>
                  <a:gd name="T19" fmla="*/ 2107 h 585"/>
                </a:gdLst>
                <a:ahLst/>
                <a:cxnLst>
                  <a:cxn ang="0">
                    <a:pos x="T1" y="T3"/>
                  </a:cxn>
                  <a:cxn ang="0">
                    <a:pos x="T5" y="T7"/>
                  </a:cxn>
                  <a:cxn ang="0">
                    <a:pos x="T9" y="T11"/>
                  </a:cxn>
                  <a:cxn ang="0">
                    <a:pos x="T13" y="T15"/>
                  </a:cxn>
                  <a:cxn ang="0">
                    <a:pos x="T17" y="T19"/>
                  </a:cxn>
                </a:cxnLst>
                <a:rect l="0" t="0" r="r" b="b"/>
                <a:pathLst>
                  <a:path w="1935" h="585">
                    <a:moveTo>
                      <a:pt x="1927" y="577"/>
                    </a:moveTo>
                    <a:lnTo>
                      <a:pt x="0" y="577"/>
                    </a:lnTo>
                    <a:lnTo>
                      <a:pt x="0" y="584"/>
                    </a:lnTo>
                    <a:lnTo>
                      <a:pt x="1934" y="584"/>
                    </a:lnTo>
                    <a:lnTo>
                      <a:pt x="1927" y="57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08" name="Freeform 630"/>
              <p:cNvSpPr>
                <a:spLocks/>
              </p:cNvSpPr>
              <p:nvPr/>
            </p:nvSpPr>
            <p:spPr bwMode="auto">
              <a:xfrm>
                <a:off x="5730" y="1530"/>
                <a:ext cx="1935" cy="585"/>
              </a:xfrm>
              <a:custGeom>
                <a:avLst/>
                <a:gdLst>
                  <a:gd name="T0" fmla="+- 0 7664 5730"/>
                  <a:gd name="T1" fmla="*/ T0 w 1935"/>
                  <a:gd name="T2" fmla="+- 0 1530 1530"/>
                  <a:gd name="T3" fmla="*/ 1530 h 585"/>
                  <a:gd name="T4" fmla="+- 0 7657 5730"/>
                  <a:gd name="T5" fmla="*/ T4 w 1935"/>
                  <a:gd name="T6" fmla="+- 0 1530 1530"/>
                  <a:gd name="T7" fmla="*/ 1530 h 585"/>
                  <a:gd name="T8" fmla="+- 0 7657 5730"/>
                  <a:gd name="T9" fmla="*/ T8 w 1935"/>
                  <a:gd name="T10" fmla="+- 0 2107 1530"/>
                  <a:gd name="T11" fmla="*/ 2107 h 585"/>
                  <a:gd name="T12" fmla="+- 0 7664 5730"/>
                  <a:gd name="T13" fmla="*/ T12 w 1935"/>
                  <a:gd name="T14" fmla="+- 0 2114 1530"/>
                  <a:gd name="T15" fmla="*/ 2114 h 585"/>
                  <a:gd name="T16" fmla="+- 0 7664 5730"/>
                  <a:gd name="T17" fmla="*/ T16 w 1935"/>
                  <a:gd name="T18" fmla="+- 0 1530 1530"/>
                  <a:gd name="T19" fmla="*/ 1530 h 585"/>
                </a:gdLst>
                <a:ahLst/>
                <a:cxnLst>
                  <a:cxn ang="0">
                    <a:pos x="T1" y="T3"/>
                  </a:cxn>
                  <a:cxn ang="0">
                    <a:pos x="T5" y="T7"/>
                  </a:cxn>
                  <a:cxn ang="0">
                    <a:pos x="T9" y="T11"/>
                  </a:cxn>
                  <a:cxn ang="0">
                    <a:pos x="T13" y="T15"/>
                  </a:cxn>
                  <a:cxn ang="0">
                    <a:pos x="T17" y="T19"/>
                  </a:cxn>
                </a:cxnLst>
                <a:rect l="0" t="0" r="r" b="b"/>
                <a:pathLst>
                  <a:path w="1935" h="585">
                    <a:moveTo>
                      <a:pt x="1934" y="0"/>
                    </a:moveTo>
                    <a:lnTo>
                      <a:pt x="1927" y="0"/>
                    </a:lnTo>
                    <a:lnTo>
                      <a:pt x="1927" y="577"/>
                    </a:lnTo>
                    <a:lnTo>
                      <a:pt x="1934" y="584"/>
                    </a:lnTo>
                    <a:lnTo>
                      <a:pt x="1934"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42" name="Group 626"/>
            <p:cNvGrpSpPr>
              <a:grpSpLocks/>
            </p:cNvGrpSpPr>
            <p:nvPr/>
          </p:nvGrpSpPr>
          <p:grpSpPr bwMode="auto">
            <a:xfrm>
              <a:off x="5730" y="1530"/>
              <a:ext cx="1928" cy="578"/>
              <a:chOff x="5730" y="1530"/>
              <a:chExt cx="1928" cy="578"/>
            </a:xfrm>
          </p:grpSpPr>
          <p:sp>
            <p:nvSpPr>
              <p:cNvPr id="105" name="Freeform 628"/>
              <p:cNvSpPr>
                <a:spLocks/>
              </p:cNvSpPr>
              <p:nvPr/>
            </p:nvSpPr>
            <p:spPr bwMode="auto">
              <a:xfrm>
                <a:off x="5730" y="1530"/>
                <a:ext cx="1928" cy="578"/>
              </a:xfrm>
              <a:custGeom>
                <a:avLst/>
                <a:gdLst>
                  <a:gd name="T0" fmla="+- 0 7650 5730"/>
                  <a:gd name="T1" fmla="*/ T0 w 1928"/>
                  <a:gd name="T2" fmla="+- 0 2100 1530"/>
                  <a:gd name="T3" fmla="*/ 2100 h 578"/>
                  <a:gd name="T4" fmla="+- 0 5730 5730"/>
                  <a:gd name="T5" fmla="*/ T4 w 1928"/>
                  <a:gd name="T6" fmla="+- 0 2100 1530"/>
                  <a:gd name="T7" fmla="*/ 2100 h 578"/>
                  <a:gd name="T8" fmla="+- 0 5730 5730"/>
                  <a:gd name="T9" fmla="*/ T8 w 1928"/>
                  <a:gd name="T10" fmla="+- 0 2107 1530"/>
                  <a:gd name="T11" fmla="*/ 2107 h 578"/>
                  <a:gd name="T12" fmla="+- 0 7657 5730"/>
                  <a:gd name="T13" fmla="*/ T12 w 1928"/>
                  <a:gd name="T14" fmla="+- 0 2107 1530"/>
                  <a:gd name="T15" fmla="*/ 2107 h 578"/>
                  <a:gd name="T16" fmla="+- 0 7650 5730"/>
                  <a:gd name="T17" fmla="*/ T16 w 1928"/>
                  <a:gd name="T18" fmla="+- 0 2100 1530"/>
                  <a:gd name="T19" fmla="*/ 2100 h 578"/>
                </a:gdLst>
                <a:ahLst/>
                <a:cxnLst>
                  <a:cxn ang="0">
                    <a:pos x="T1" y="T3"/>
                  </a:cxn>
                  <a:cxn ang="0">
                    <a:pos x="T5" y="T7"/>
                  </a:cxn>
                  <a:cxn ang="0">
                    <a:pos x="T9" y="T11"/>
                  </a:cxn>
                  <a:cxn ang="0">
                    <a:pos x="T13" y="T15"/>
                  </a:cxn>
                  <a:cxn ang="0">
                    <a:pos x="T17" y="T19"/>
                  </a:cxn>
                </a:cxnLst>
                <a:rect l="0" t="0" r="r" b="b"/>
                <a:pathLst>
                  <a:path w="1928" h="578">
                    <a:moveTo>
                      <a:pt x="1920" y="570"/>
                    </a:moveTo>
                    <a:lnTo>
                      <a:pt x="0" y="570"/>
                    </a:lnTo>
                    <a:lnTo>
                      <a:pt x="0" y="577"/>
                    </a:lnTo>
                    <a:lnTo>
                      <a:pt x="1927" y="577"/>
                    </a:lnTo>
                    <a:lnTo>
                      <a:pt x="1920" y="57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06" name="Freeform 627"/>
              <p:cNvSpPr>
                <a:spLocks/>
              </p:cNvSpPr>
              <p:nvPr/>
            </p:nvSpPr>
            <p:spPr bwMode="auto">
              <a:xfrm>
                <a:off x="5730" y="1530"/>
                <a:ext cx="1928" cy="578"/>
              </a:xfrm>
              <a:custGeom>
                <a:avLst/>
                <a:gdLst>
                  <a:gd name="T0" fmla="+- 0 7657 5730"/>
                  <a:gd name="T1" fmla="*/ T0 w 1928"/>
                  <a:gd name="T2" fmla="+- 0 1530 1530"/>
                  <a:gd name="T3" fmla="*/ 1530 h 578"/>
                  <a:gd name="T4" fmla="+- 0 7650 5730"/>
                  <a:gd name="T5" fmla="*/ T4 w 1928"/>
                  <a:gd name="T6" fmla="+- 0 1530 1530"/>
                  <a:gd name="T7" fmla="*/ 1530 h 578"/>
                  <a:gd name="T8" fmla="+- 0 7650 5730"/>
                  <a:gd name="T9" fmla="*/ T8 w 1928"/>
                  <a:gd name="T10" fmla="+- 0 2100 1530"/>
                  <a:gd name="T11" fmla="*/ 2100 h 578"/>
                  <a:gd name="T12" fmla="+- 0 7657 5730"/>
                  <a:gd name="T13" fmla="*/ T12 w 1928"/>
                  <a:gd name="T14" fmla="+- 0 2107 1530"/>
                  <a:gd name="T15" fmla="*/ 2107 h 578"/>
                  <a:gd name="T16" fmla="+- 0 7657 5730"/>
                  <a:gd name="T17" fmla="*/ T16 w 1928"/>
                  <a:gd name="T18" fmla="+- 0 1530 1530"/>
                  <a:gd name="T19" fmla="*/ 1530 h 578"/>
                </a:gdLst>
                <a:ahLst/>
                <a:cxnLst>
                  <a:cxn ang="0">
                    <a:pos x="T1" y="T3"/>
                  </a:cxn>
                  <a:cxn ang="0">
                    <a:pos x="T5" y="T7"/>
                  </a:cxn>
                  <a:cxn ang="0">
                    <a:pos x="T9" y="T11"/>
                  </a:cxn>
                  <a:cxn ang="0">
                    <a:pos x="T13" y="T15"/>
                  </a:cxn>
                  <a:cxn ang="0">
                    <a:pos x="T17" y="T19"/>
                  </a:cxn>
                </a:cxnLst>
                <a:rect l="0" t="0" r="r" b="b"/>
                <a:pathLst>
                  <a:path w="1928" h="578">
                    <a:moveTo>
                      <a:pt x="1927" y="0"/>
                    </a:moveTo>
                    <a:lnTo>
                      <a:pt x="1920" y="0"/>
                    </a:lnTo>
                    <a:lnTo>
                      <a:pt x="1920" y="570"/>
                    </a:lnTo>
                    <a:lnTo>
                      <a:pt x="1927" y="577"/>
                    </a:lnTo>
                    <a:lnTo>
                      <a:pt x="1927"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43" name="Group 623"/>
            <p:cNvGrpSpPr>
              <a:grpSpLocks/>
            </p:cNvGrpSpPr>
            <p:nvPr/>
          </p:nvGrpSpPr>
          <p:grpSpPr bwMode="auto">
            <a:xfrm>
              <a:off x="7650" y="1530"/>
              <a:ext cx="2310" cy="585"/>
              <a:chOff x="7650" y="1530"/>
              <a:chExt cx="2310" cy="585"/>
            </a:xfrm>
          </p:grpSpPr>
          <p:sp>
            <p:nvSpPr>
              <p:cNvPr id="103" name="Freeform 625"/>
              <p:cNvSpPr>
                <a:spLocks/>
              </p:cNvSpPr>
              <p:nvPr/>
            </p:nvSpPr>
            <p:spPr bwMode="auto">
              <a:xfrm>
                <a:off x="7650" y="1530"/>
                <a:ext cx="2310" cy="585"/>
              </a:xfrm>
              <a:custGeom>
                <a:avLst/>
                <a:gdLst>
                  <a:gd name="T0" fmla="+- 0 9952 7650"/>
                  <a:gd name="T1" fmla="*/ T0 w 2310"/>
                  <a:gd name="T2" fmla="+- 0 2107 1530"/>
                  <a:gd name="T3" fmla="*/ 2107 h 585"/>
                  <a:gd name="T4" fmla="+- 0 7650 7650"/>
                  <a:gd name="T5" fmla="*/ T4 w 2310"/>
                  <a:gd name="T6" fmla="+- 0 2107 1530"/>
                  <a:gd name="T7" fmla="*/ 2107 h 585"/>
                  <a:gd name="T8" fmla="+- 0 7650 7650"/>
                  <a:gd name="T9" fmla="*/ T8 w 2310"/>
                  <a:gd name="T10" fmla="+- 0 2114 1530"/>
                  <a:gd name="T11" fmla="*/ 2114 h 585"/>
                  <a:gd name="T12" fmla="+- 0 9960 7650"/>
                  <a:gd name="T13" fmla="*/ T12 w 2310"/>
                  <a:gd name="T14" fmla="+- 0 2114 1530"/>
                  <a:gd name="T15" fmla="*/ 2114 h 585"/>
                  <a:gd name="T16" fmla="+- 0 9952 7650"/>
                  <a:gd name="T17" fmla="*/ T16 w 2310"/>
                  <a:gd name="T18" fmla="+- 0 2107 1530"/>
                  <a:gd name="T19" fmla="*/ 2107 h 585"/>
                </a:gdLst>
                <a:ahLst/>
                <a:cxnLst>
                  <a:cxn ang="0">
                    <a:pos x="T1" y="T3"/>
                  </a:cxn>
                  <a:cxn ang="0">
                    <a:pos x="T5" y="T7"/>
                  </a:cxn>
                  <a:cxn ang="0">
                    <a:pos x="T9" y="T11"/>
                  </a:cxn>
                  <a:cxn ang="0">
                    <a:pos x="T13" y="T15"/>
                  </a:cxn>
                  <a:cxn ang="0">
                    <a:pos x="T17" y="T19"/>
                  </a:cxn>
                </a:cxnLst>
                <a:rect l="0" t="0" r="r" b="b"/>
                <a:pathLst>
                  <a:path w="2310" h="585">
                    <a:moveTo>
                      <a:pt x="2302" y="577"/>
                    </a:moveTo>
                    <a:lnTo>
                      <a:pt x="0" y="577"/>
                    </a:lnTo>
                    <a:lnTo>
                      <a:pt x="0" y="584"/>
                    </a:lnTo>
                    <a:lnTo>
                      <a:pt x="2310" y="584"/>
                    </a:lnTo>
                    <a:lnTo>
                      <a:pt x="2302" y="57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04" name="Freeform 624"/>
              <p:cNvSpPr>
                <a:spLocks/>
              </p:cNvSpPr>
              <p:nvPr/>
            </p:nvSpPr>
            <p:spPr bwMode="auto">
              <a:xfrm>
                <a:off x="7650" y="1530"/>
                <a:ext cx="2310" cy="585"/>
              </a:xfrm>
              <a:custGeom>
                <a:avLst/>
                <a:gdLst>
                  <a:gd name="T0" fmla="+- 0 9960 7650"/>
                  <a:gd name="T1" fmla="*/ T0 w 2310"/>
                  <a:gd name="T2" fmla="+- 0 1530 1530"/>
                  <a:gd name="T3" fmla="*/ 1530 h 585"/>
                  <a:gd name="T4" fmla="+- 0 9952 7650"/>
                  <a:gd name="T5" fmla="*/ T4 w 2310"/>
                  <a:gd name="T6" fmla="+- 0 1530 1530"/>
                  <a:gd name="T7" fmla="*/ 1530 h 585"/>
                  <a:gd name="T8" fmla="+- 0 9952 7650"/>
                  <a:gd name="T9" fmla="*/ T8 w 2310"/>
                  <a:gd name="T10" fmla="+- 0 2107 1530"/>
                  <a:gd name="T11" fmla="*/ 2107 h 585"/>
                  <a:gd name="T12" fmla="+- 0 9960 7650"/>
                  <a:gd name="T13" fmla="*/ T12 w 2310"/>
                  <a:gd name="T14" fmla="+- 0 2114 1530"/>
                  <a:gd name="T15" fmla="*/ 2114 h 585"/>
                  <a:gd name="T16" fmla="+- 0 9960 7650"/>
                  <a:gd name="T17" fmla="*/ T16 w 2310"/>
                  <a:gd name="T18" fmla="+- 0 1530 1530"/>
                  <a:gd name="T19" fmla="*/ 1530 h 585"/>
                </a:gdLst>
                <a:ahLst/>
                <a:cxnLst>
                  <a:cxn ang="0">
                    <a:pos x="T1" y="T3"/>
                  </a:cxn>
                  <a:cxn ang="0">
                    <a:pos x="T5" y="T7"/>
                  </a:cxn>
                  <a:cxn ang="0">
                    <a:pos x="T9" y="T11"/>
                  </a:cxn>
                  <a:cxn ang="0">
                    <a:pos x="T13" y="T15"/>
                  </a:cxn>
                  <a:cxn ang="0">
                    <a:pos x="T17" y="T19"/>
                  </a:cxn>
                </a:cxnLst>
                <a:rect l="0" t="0" r="r" b="b"/>
                <a:pathLst>
                  <a:path w="2310" h="585">
                    <a:moveTo>
                      <a:pt x="2310" y="0"/>
                    </a:moveTo>
                    <a:lnTo>
                      <a:pt x="2302" y="0"/>
                    </a:lnTo>
                    <a:lnTo>
                      <a:pt x="2302" y="577"/>
                    </a:lnTo>
                    <a:lnTo>
                      <a:pt x="2310" y="584"/>
                    </a:lnTo>
                    <a:lnTo>
                      <a:pt x="231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44" name="Group 620"/>
            <p:cNvGrpSpPr>
              <a:grpSpLocks/>
            </p:cNvGrpSpPr>
            <p:nvPr/>
          </p:nvGrpSpPr>
          <p:grpSpPr bwMode="auto">
            <a:xfrm>
              <a:off x="7650" y="1530"/>
              <a:ext cx="2302" cy="578"/>
              <a:chOff x="7650" y="1530"/>
              <a:chExt cx="2302" cy="578"/>
            </a:xfrm>
          </p:grpSpPr>
          <p:sp>
            <p:nvSpPr>
              <p:cNvPr id="101" name="Freeform 622"/>
              <p:cNvSpPr>
                <a:spLocks/>
              </p:cNvSpPr>
              <p:nvPr/>
            </p:nvSpPr>
            <p:spPr bwMode="auto">
              <a:xfrm>
                <a:off x="7650" y="1530"/>
                <a:ext cx="2302" cy="578"/>
              </a:xfrm>
              <a:custGeom>
                <a:avLst/>
                <a:gdLst>
                  <a:gd name="T0" fmla="+- 0 9944 7650"/>
                  <a:gd name="T1" fmla="*/ T0 w 2302"/>
                  <a:gd name="T2" fmla="+- 0 2100 1530"/>
                  <a:gd name="T3" fmla="*/ 2100 h 578"/>
                  <a:gd name="T4" fmla="+- 0 7650 7650"/>
                  <a:gd name="T5" fmla="*/ T4 w 2302"/>
                  <a:gd name="T6" fmla="+- 0 2100 1530"/>
                  <a:gd name="T7" fmla="*/ 2100 h 578"/>
                  <a:gd name="T8" fmla="+- 0 7650 7650"/>
                  <a:gd name="T9" fmla="*/ T8 w 2302"/>
                  <a:gd name="T10" fmla="+- 0 2107 1530"/>
                  <a:gd name="T11" fmla="*/ 2107 h 578"/>
                  <a:gd name="T12" fmla="+- 0 9952 7650"/>
                  <a:gd name="T13" fmla="*/ T12 w 2302"/>
                  <a:gd name="T14" fmla="+- 0 2107 1530"/>
                  <a:gd name="T15" fmla="*/ 2107 h 578"/>
                  <a:gd name="T16" fmla="+- 0 9944 7650"/>
                  <a:gd name="T17" fmla="*/ T16 w 2302"/>
                  <a:gd name="T18" fmla="+- 0 2100 1530"/>
                  <a:gd name="T19" fmla="*/ 2100 h 578"/>
                </a:gdLst>
                <a:ahLst/>
                <a:cxnLst>
                  <a:cxn ang="0">
                    <a:pos x="T1" y="T3"/>
                  </a:cxn>
                  <a:cxn ang="0">
                    <a:pos x="T5" y="T7"/>
                  </a:cxn>
                  <a:cxn ang="0">
                    <a:pos x="T9" y="T11"/>
                  </a:cxn>
                  <a:cxn ang="0">
                    <a:pos x="T13" y="T15"/>
                  </a:cxn>
                  <a:cxn ang="0">
                    <a:pos x="T17" y="T19"/>
                  </a:cxn>
                </a:cxnLst>
                <a:rect l="0" t="0" r="r" b="b"/>
                <a:pathLst>
                  <a:path w="2302" h="578">
                    <a:moveTo>
                      <a:pt x="2294" y="570"/>
                    </a:moveTo>
                    <a:lnTo>
                      <a:pt x="0" y="570"/>
                    </a:lnTo>
                    <a:lnTo>
                      <a:pt x="0" y="577"/>
                    </a:lnTo>
                    <a:lnTo>
                      <a:pt x="2302" y="577"/>
                    </a:lnTo>
                    <a:lnTo>
                      <a:pt x="2294" y="57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02" name="Freeform 621"/>
              <p:cNvSpPr>
                <a:spLocks/>
              </p:cNvSpPr>
              <p:nvPr/>
            </p:nvSpPr>
            <p:spPr bwMode="auto">
              <a:xfrm>
                <a:off x="7650" y="1530"/>
                <a:ext cx="2302" cy="578"/>
              </a:xfrm>
              <a:custGeom>
                <a:avLst/>
                <a:gdLst>
                  <a:gd name="T0" fmla="+- 0 9952 7650"/>
                  <a:gd name="T1" fmla="*/ T0 w 2302"/>
                  <a:gd name="T2" fmla="+- 0 1530 1530"/>
                  <a:gd name="T3" fmla="*/ 1530 h 578"/>
                  <a:gd name="T4" fmla="+- 0 9944 7650"/>
                  <a:gd name="T5" fmla="*/ T4 w 2302"/>
                  <a:gd name="T6" fmla="+- 0 1530 1530"/>
                  <a:gd name="T7" fmla="*/ 1530 h 578"/>
                  <a:gd name="T8" fmla="+- 0 9944 7650"/>
                  <a:gd name="T9" fmla="*/ T8 w 2302"/>
                  <a:gd name="T10" fmla="+- 0 2100 1530"/>
                  <a:gd name="T11" fmla="*/ 2100 h 578"/>
                  <a:gd name="T12" fmla="+- 0 9952 7650"/>
                  <a:gd name="T13" fmla="*/ T12 w 2302"/>
                  <a:gd name="T14" fmla="+- 0 2107 1530"/>
                  <a:gd name="T15" fmla="*/ 2107 h 578"/>
                  <a:gd name="T16" fmla="+- 0 9952 7650"/>
                  <a:gd name="T17" fmla="*/ T16 w 2302"/>
                  <a:gd name="T18" fmla="+- 0 1530 1530"/>
                  <a:gd name="T19" fmla="*/ 1530 h 578"/>
                </a:gdLst>
                <a:ahLst/>
                <a:cxnLst>
                  <a:cxn ang="0">
                    <a:pos x="T1" y="T3"/>
                  </a:cxn>
                  <a:cxn ang="0">
                    <a:pos x="T5" y="T7"/>
                  </a:cxn>
                  <a:cxn ang="0">
                    <a:pos x="T9" y="T11"/>
                  </a:cxn>
                  <a:cxn ang="0">
                    <a:pos x="T13" y="T15"/>
                  </a:cxn>
                  <a:cxn ang="0">
                    <a:pos x="T17" y="T19"/>
                  </a:cxn>
                </a:cxnLst>
                <a:rect l="0" t="0" r="r" b="b"/>
                <a:pathLst>
                  <a:path w="2302" h="578">
                    <a:moveTo>
                      <a:pt x="2302" y="0"/>
                    </a:moveTo>
                    <a:lnTo>
                      <a:pt x="2294" y="0"/>
                    </a:lnTo>
                    <a:lnTo>
                      <a:pt x="2294" y="570"/>
                    </a:lnTo>
                    <a:lnTo>
                      <a:pt x="2302" y="577"/>
                    </a:lnTo>
                    <a:lnTo>
                      <a:pt x="2302"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45" name="Group 616"/>
            <p:cNvGrpSpPr>
              <a:grpSpLocks/>
            </p:cNvGrpSpPr>
            <p:nvPr/>
          </p:nvGrpSpPr>
          <p:grpSpPr bwMode="auto">
            <a:xfrm>
              <a:off x="0" y="2114"/>
              <a:ext cx="1920" cy="360"/>
              <a:chOff x="0" y="2114"/>
              <a:chExt cx="1920" cy="360"/>
            </a:xfrm>
          </p:grpSpPr>
          <p:sp>
            <p:nvSpPr>
              <p:cNvPr id="98" name="Freeform 619"/>
              <p:cNvSpPr>
                <a:spLocks/>
              </p:cNvSpPr>
              <p:nvPr/>
            </p:nvSpPr>
            <p:spPr bwMode="auto">
              <a:xfrm>
                <a:off x="0" y="2114"/>
                <a:ext cx="1920" cy="360"/>
              </a:xfrm>
              <a:custGeom>
                <a:avLst/>
                <a:gdLst>
                  <a:gd name="T0" fmla="*/ 1912 w 1920"/>
                  <a:gd name="T1" fmla="+- 0 2467 2114"/>
                  <a:gd name="T2" fmla="*/ 2467 h 360"/>
                  <a:gd name="T3" fmla="*/ 7 w 1920"/>
                  <a:gd name="T4" fmla="+- 0 2467 2114"/>
                  <a:gd name="T5" fmla="*/ 2467 h 360"/>
                  <a:gd name="T6" fmla="*/ 0 w 1920"/>
                  <a:gd name="T7" fmla="+- 0 2474 2114"/>
                  <a:gd name="T8" fmla="*/ 2474 h 360"/>
                  <a:gd name="T9" fmla="*/ 1920 w 1920"/>
                  <a:gd name="T10" fmla="+- 0 2474 2114"/>
                  <a:gd name="T11" fmla="*/ 2474 h 360"/>
                  <a:gd name="T12" fmla="*/ 1912 w 1920"/>
                  <a:gd name="T13" fmla="+- 0 2467 2114"/>
                  <a:gd name="T14" fmla="*/ 2467 h 360"/>
                </a:gdLst>
                <a:ahLst/>
                <a:cxnLst>
                  <a:cxn ang="0">
                    <a:pos x="T0" y="T2"/>
                  </a:cxn>
                  <a:cxn ang="0">
                    <a:pos x="T3" y="T5"/>
                  </a:cxn>
                  <a:cxn ang="0">
                    <a:pos x="T6" y="T8"/>
                  </a:cxn>
                  <a:cxn ang="0">
                    <a:pos x="T9" y="T11"/>
                  </a:cxn>
                  <a:cxn ang="0">
                    <a:pos x="T12" y="T14"/>
                  </a:cxn>
                </a:cxnLst>
                <a:rect l="0" t="0" r="r" b="b"/>
                <a:pathLst>
                  <a:path w="1920" h="360">
                    <a:moveTo>
                      <a:pt x="1912" y="353"/>
                    </a:moveTo>
                    <a:lnTo>
                      <a:pt x="7" y="353"/>
                    </a:lnTo>
                    <a:lnTo>
                      <a:pt x="0" y="360"/>
                    </a:lnTo>
                    <a:lnTo>
                      <a:pt x="1920" y="360"/>
                    </a:lnTo>
                    <a:lnTo>
                      <a:pt x="1912" y="35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99" name="Freeform 618"/>
              <p:cNvSpPr>
                <a:spLocks/>
              </p:cNvSpPr>
              <p:nvPr/>
            </p:nvSpPr>
            <p:spPr bwMode="auto">
              <a:xfrm>
                <a:off x="0" y="2114"/>
                <a:ext cx="1920" cy="360"/>
              </a:xfrm>
              <a:custGeom>
                <a:avLst/>
                <a:gdLst>
                  <a:gd name="T0" fmla="*/ 1920 w 1920"/>
                  <a:gd name="T1" fmla="+- 0 2114 2114"/>
                  <a:gd name="T2" fmla="*/ 2114 h 360"/>
                  <a:gd name="T3" fmla="*/ 1912 w 1920"/>
                  <a:gd name="T4" fmla="+- 0 2114 2114"/>
                  <a:gd name="T5" fmla="*/ 2114 h 360"/>
                  <a:gd name="T6" fmla="*/ 1912 w 1920"/>
                  <a:gd name="T7" fmla="+- 0 2467 2114"/>
                  <a:gd name="T8" fmla="*/ 2467 h 360"/>
                  <a:gd name="T9" fmla="*/ 1920 w 1920"/>
                  <a:gd name="T10" fmla="+- 0 2474 2114"/>
                  <a:gd name="T11" fmla="*/ 2474 h 360"/>
                  <a:gd name="T12" fmla="*/ 1920 w 1920"/>
                  <a:gd name="T13" fmla="+- 0 2114 2114"/>
                  <a:gd name="T14" fmla="*/ 2114 h 360"/>
                </a:gdLst>
                <a:ahLst/>
                <a:cxnLst>
                  <a:cxn ang="0">
                    <a:pos x="T0" y="T2"/>
                  </a:cxn>
                  <a:cxn ang="0">
                    <a:pos x="T3" y="T5"/>
                  </a:cxn>
                  <a:cxn ang="0">
                    <a:pos x="T6" y="T8"/>
                  </a:cxn>
                  <a:cxn ang="0">
                    <a:pos x="T9" y="T11"/>
                  </a:cxn>
                  <a:cxn ang="0">
                    <a:pos x="T12" y="T14"/>
                  </a:cxn>
                </a:cxnLst>
                <a:rect l="0" t="0" r="r" b="b"/>
                <a:pathLst>
                  <a:path w="1920" h="360">
                    <a:moveTo>
                      <a:pt x="1920" y="0"/>
                    </a:moveTo>
                    <a:lnTo>
                      <a:pt x="1912" y="0"/>
                    </a:lnTo>
                    <a:lnTo>
                      <a:pt x="1912" y="353"/>
                    </a:lnTo>
                    <a:lnTo>
                      <a:pt x="1920" y="360"/>
                    </a:lnTo>
                    <a:lnTo>
                      <a:pt x="192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100" name="Freeform 617"/>
              <p:cNvSpPr>
                <a:spLocks/>
              </p:cNvSpPr>
              <p:nvPr/>
            </p:nvSpPr>
            <p:spPr bwMode="auto">
              <a:xfrm>
                <a:off x="0" y="2114"/>
                <a:ext cx="1920" cy="360"/>
              </a:xfrm>
              <a:custGeom>
                <a:avLst/>
                <a:gdLst>
                  <a:gd name="T0" fmla="*/ 14 w 1920"/>
                  <a:gd name="T1" fmla="+- 0 2114 2114"/>
                  <a:gd name="T2" fmla="*/ 2114 h 360"/>
                  <a:gd name="T3" fmla="*/ 7 w 1920"/>
                  <a:gd name="T4" fmla="+- 0 2114 2114"/>
                  <a:gd name="T5" fmla="*/ 2114 h 360"/>
                  <a:gd name="T6" fmla="*/ 7 w 1920"/>
                  <a:gd name="T7" fmla="+- 0 2467 2114"/>
                  <a:gd name="T8" fmla="*/ 2467 h 360"/>
                  <a:gd name="T9" fmla="*/ 14 w 1920"/>
                  <a:gd name="T10" fmla="+- 0 2460 2114"/>
                  <a:gd name="T11" fmla="*/ 2460 h 360"/>
                  <a:gd name="T12" fmla="*/ 14 w 1920"/>
                  <a:gd name="T13" fmla="+- 0 2114 2114"/>
                  <a:gd name="T14" fmla="*/ 2114 h 360"/>
                </a:gdLst>
                <a:ahLst/>
                <a:cxnLst>
                  <a:cxn ang="0">
                    <a:pos x="T0" y="T2"/>
                  </a:cxn>
                  <a:cxn ang="0">
                    <a:pos x="T3" y="T5"/>
                  </a:cxn>
                  <a:cxn ang="0">
                    <a:pos x="T6" y="T8"/>
                  </a:cxn>
                  <a:cxn ang="0">
                    <a:pos x="T9" y="T11"/>
                  </a:cxn>
                  <a:cxn ang="0">
                    <a:pos x="T12" y="T14"/>
                  </a:cxn>
                </a:cxnLst>
                <a:rect l="0" t="0" r="r" b="b"/>
                <a:pathLst>
                  <a:path w="1920" h="360">
                    <a:moveTo>
                      <a:pt x="14" y="0"/>
                    </a:moveTo>
                    <a:lnTo>
                      <a:pt x="7" y="0"/>
                    </a:lnTo>
                    <a:lnTo>
                      <a:pt x="7" y="353"/>
                    </a:lnTo>
                    <a:lnTo>
                      <a:pt x="14" y="346"/>
                    </a:lnTo>
                    <a:lnTo>
                      <a:pt x="14"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46" name="Group 612"/>
            <p:cNvGrpSpPr>
              <a:grpSpLocks/>
            </p:cNvGrpSpPr>
            <p:nvPr/>
          </p:nvGrpSpPr>
          <p:grpSpPr bwMode="auto">
            <a:xfrm>
              <a:off x="0" y="2114"/>
              <a:ext cx="1912" cy="360"/>
              <a:chOff x="0" y="2114"/>
              <a:chExt cx="1912" cy="360"/>
            </a:xfrm>
          </p:grpSpPr>
          <p:sp>
            <p:nvSpPr>
              <p:cNvPr id="95" name="Freeform 615"/>
              <p:cNvSpPr>
                <a:spLocks/>
              </p:cNvSpPr>
              <p:nvPr/>
            </p:nvSpPr>
            <p:spPr bwMode="auto">
              <a:xfrm>
                <a:off x="0" y="2114"/>
                <a:ext cx="1912" cy="360"/>
              </a:xfrm>
              <a:custGeom>
                <a:avLst/>
                <a:gdLst>
                  <a:gd name="T0" fmla="*/ 7 w 1912"/>
                  <a:gd name="T1" fmla="+- 0 2114 2114"/>
                  <a:gd name="T2" fmla="*/ 2114 h 360"/>
                  <a:gd name="T3" fmla="*/ 0 w 1912"/>
                  <a:gd name="T4" fmla="+- 0 2114 2114"/>
                  <a:gd name="T5" fmla="*/ 2114 h 360"/>
                  <a:gd name="T6" fmla="*/ 0 w 1912"/>
                  <a:gd name="T7" fmla="+- 0 2474 2114"/>
                  <a:gd name="T8" fmla="*/ 2474 h 360"/>
                  <a:gd name="T9" fmla="*/ 7 w 1912"/>
                  <a:gd name="T10" fmla="+- 0 2467 2114"/>
                  <a:gd name="T11" fmla="*/ 2467 h 360"/>
                  <a:gd name="T12" fmla="*/ 7 w 1912"/>
                  <a:gd name="T13" fmla="+- 0 2114 2114"/>
                  <a:gd name="T14" fmla="*/ 2114 h 360"/>
                </a:gdLst>
                <a:ahLst/>
                <a:cxnLst>
                  <a:cxn ang="0">
                    <a:pos x="T0" y="T2"/>
                  </a:cxn>
                  <a:cxn ang="0">
                    <a:pos x="T3" y="T5"/>
                  </a:cxn>
                  <a:cxn ang="0">
                    <a:pos x="T6" y="T8"/>
                  </a:cxn>
                  <a:cxn ang="0">
                    <a:pos x="T9" y="T11"/>
                  </a:cxn>
                  <a:cxn ang="0">
                    <a:pos x="T12" y="T14"/>
                  </a:cxn>
                </a:cxnLst>
                <a:rect l="0" t="0" r="r" b="b"/>
                <a:pathLst>
                  <a:path w="1912" h="360">
                    <a:moveTo>
                      <a:pt x="7" y="0"/>
                    </a:moveTo>
                    <a:lnTo>
                      <a:pt x="0" y="0"/>
                    </a:lnTo>
                    <a:lnTo>
                      <a:pt x="0" y="360"/>
                    </a:lnTo>
                    <a:lnTo>
                      <a:pt x="7" y="353"/>
                    </a:lnTo>
                    <a:lnTo>
                      <a:pt x="7"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96" name="Freeform 614"/>
              <p:cNvSpPr>
                <a:spLocks/>
              </p:cNvSpPr>
              <p:nvPr/>
            </p:nvSpPr>
            <p:spPr bwMode="auto">
              <a:xfrm>
                <a:off x="0" y="2114"/>
                <a:ext cx="1912" cy="360"/>
              </a:xfrm>
              <a:custGeom>
                <a:avLst/>
                <a:gdLst>
                  <a:gd name="T0" fmla="*/ 1904 w 1912"/>
                  <a:gd name="T1" fmla="+- 0 2460 2114"/>
                  <a:gd name="T2" fmla="*/ 2460 h 360"/>
                  <a:gd name="T3" fmla="*/ 14 w 1912"/>
                  <a:gd name="T4" fmla="+- 0 2460 2114"/>
                  <a:gd name="T5" fmla="*/ 2460 h 360"/>
                  <a:gd name="T6" fmla="*/ 7 w 1912"/>
                  <a:gd name="T7" fmla="+- 0 2467 2114"/>
                  <a:gd name="T8" fmla="*/ 2467 h 360"/>
                  <a:gd name="T9" fmla="*/ 1912 w 1912"/>
                  <a:gd name="T10" fmla="+- 0 2467 2114"/>
                  <a:gd name="T11" fmla="*/ 2467 h 360"/>
                  <a:gd name="T12" fmla="*/ 1904 w 1912"/>
                  <a:gd name="T13" fmla="+- 0 2460 2114"/>
                  <a:gd name="T14" fmla="*/ 2460 h 360"/>
                </a:gdLst>
                <a:ahLst/>
                <a:cxnLst>
                  <a:cxn ang="0">
                    <a:pos x="T0" y="T2"/>
                  </a:cxn>
                  <a:cxn ang="0">
                    <a:pos x="T3" y="T5"/>
                  </a:cxn>
                  <a:cxn ang="0">
                    <a:pos x="T6" y="T8"/>
                  </a:cxn>
                  <a:cxn ang="0">
                    <a:pos x="T9" y="T11"/>
                  </a:cxn>
                  <a:cxn ang="0">
                    <a:pos x="T12" y="T14"/>
                  </a:cxn>
                </a:cxnLst>
                <a:rect l="0" t="0" r="r" b="b"/>
                <a:pathLst>
                  <a:path w="1912" h="360">
                    <a:moveTo>
                      <a:pt x="1904" y="346"/>
                    </a:moveTo>
                    <a:lnTo>
                      <a:pt x="14" y="346"/>
                    </a:lnTo>
                    <a:lnTo>
                      <a:pt x="7" y="353"/>
                    </a:lnTo>
                    <a:lnTo>
                      <a:pt x="1912" y="353"/>
                    </a:lnTo>
                    <a:lnTo>
                      <a:pt x="1904" y="346"/>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97" name="Freeform 613"/>
              <p:cNvSpPr>
                <a:spLocks/>
              </p:cNvSpPr>
              <p:nvPr/>
            </p:nvSpPr>
            <p:spPr bwMode="auto">
              <a:xfrm>
                <a:off x="0" y="2114"/>
                <a:ext cx="1912" cy="360"/>
              </a:xfrm>
              <a:custGeom>
                <a:avLst/>
                <a:gdLst>
                  <a:gd name="T0" fmla="*/ 1912 w 1912"/>
                  <a:gd name="T1" fmla="+- 0 2114 2114"/>
                  <a:gd name="T2" fmla="*/ 2114 h 360"/>
                  <a:gd name="T3" fmla="*/ 1904 w 1912"/>
                  <a:gd name="T4" fmla="+- 0 2114 2114"/>
                  <a:gd name="T5" fmla="*/ 2114 h 360"/>
                  <a:gd name="T6" fmla="*/ 1904 w 1912"/>
                  <a:gd name="T7" fmla="+- 0 2460 2114"/>
                  <a:gd name="T8" fmla="*/ 2460 h 360"/>
                  <a:gd name="T9" fmla="*/ 1912 w 1912"/>
                  <a:gd name="T10" fmla="+- 0 2467 2114"/>
                  <a:gd name="T11" fmla="*/ 2467 h 360"/>
                  <a:gd name="T12" fmla="*/ 1912 w 1912"/>
                  <a:gd name="T13" fmla="+- 0 2114 2114"/>
                  <a:gd name="T14" fmla="*/ 2114 h 360"/>
                </a:gdLst>
                <a:ahLst/>
                <a:cxnLst>
                  <a:cxn ang="0">
                    <a:pos x="T0" y="T2"/>
                  </a:cxn>
                  <a:cxn ang="0">
                    <a:pos x="T3" y="T5"/>
                  </a:cxn>
                  <a:cxn ang="0">
                    <a:pos x="T6" y="T8"/>
                  </a:cxn>
                  <a:cxn ang="0">
                    <a:pos x="T9" y="T11"/>
                  </a:cxn>
                  <a:cxn ang="0">
                    <a:pos x="T12" y="T14"/>
                  </a:cxn>
                </a:cxnLst>
                <a:rect l="0" t="0" r="r" b="b"/>
                <a:pathLst>
                  <a:path w="1912" h="360">
                    <a:moveTo>
                      <a:pt x="1912" y="0"/>
                    </a:moveTo>
                    <a:lnTo>
                      <a:pt x="1904" y="0"/>
                    </a:lnTo>
                    <a:lnTo>
                      <a:pt x="1904" y="346"/>
                    </a:lnTo>
                    <a:lnTo>
                      <a:pt x="1912" y="353"/>
                    </a:lnTo>
                    <a:lnTo>
                      <a:pt x="1912"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47" name="Group 609"/>
            <p:cNvGrpSpPr>
              <a:grpSpLocks/>
            </p:cNvGrpSpPr>
            <p:nvPr/>
          </p:nvGrpSpPr>
          <p:grpSpPr bwMode="auto">
            <a:xfrm>
              <a:off x="1904" y="2100"/>
              <a:ext cx="1980" cy="375"/>
              <a:chOff x="1904" y="2100"/>
              <a:chExt cx="1980" cy="375"/>
            </a:xfrm>
          </p:grpSpPr>
          <p:sp>
            <p:nvSpPr>
              <p:cNvPr id="93" name="Freeform 611"/>
              <p:cNvSpPr>
                <a:spLocks/>
              </p:cNvSpPr>
              <p:nvPr/>
            </p:nvSpPr>
            <p:spPr bwMode="auto">
              <a:xfrm>
                <a:off x="1904" y="2100"/>
                <a:ext cx="1980" cy="375"/>
              </a:xfrm>
              <a:custGeom>
                <a:avLst/>
                <a:gdLst>
                  <a:gd name="T0" fmla="+- 0 3877 1904"/>
                  <a:gd name="T1" fmla="*/ T0 w 1980"/>
                  <a:gd name="T2" fmla="+- 0 2467 2100"/>
                  <a:gd name="T3" fmla="*/ 2467 h 375"/>
                  <a:gd name="T4" fmla="+- 0 1904 1904"/>
                  <a:gd name="T5" fmla="*/ T4 w 1980"/>
                  <a:gd name="T6" fmla="+- 0 2467 2100"/>
                  <a:gd name="T7" fmla="*/ 2467 h 375"/>
                  <a:gd name="T8" fmla="+- 0 1904 1904"/>
                  <a:gd name="T9" fmla="*/ T8 w 1980"/>
                  <a:gd name="T10" fmla="+- 0 2474 2100"/>
                  <a:gd name="T11" fmla="*/ 2474 h 375"/>
                  <a:gd name="T12" fmla="+- 0 3884 1904"/>
                  <a:gd name="T13" fmla="*/ T12 w 1980"/>
                  <a:gd name="T14" fmla="+- 0 2474 2100"/>
                  <a:gd name="T15" fmla="*/ 2474 h 375"/>
                  <a:gd name="T16" fmla="+- 0 3877 1904"/>
                  <a:gd name="T17" fmla="*/ T16 w 1980"/>
                  <a:gd name="T18" fmla="+- 0 2467 2100"/>
                  <a:gd name="T19" fmla="*/ 2467 h 375"/>
                </a:gdLst>
                <a:ahLst/>
                <a:cxnLst>
                  <a:cxn ang="0">
                    <a:pos x="T1" y="T3"/>
                  </a:cxn>
                  <a:cxn ang="0">
                    <a:pos x="T5" y="T7"/>
                  </a:cxn>
                  <a:cxn ang="0">
                    <a:pos x="T9" y="T11"/>
                  </a:cxn>
                  <a:cxn ang="0">
                    <a:pos x="T13" y="T15"/>
                  </a:cxn>
                  <a:cxn ang="0">
                    <a:pos x="T17" y="T19"/>
                  </a:cxn>
                </a:cxnLst>
                <a:rect l="0" t="0" r="r" b="b"/>
                <a:pathLst>
                  <a:path w="1980" h="375">
                    <a:moveTo>
                      <a:pt x="1973" y="367"/>
                    </a:moveTo>
                    <a:lnTo>
                      <a:pt x="0" y="367"/>
                    </a:lnTo>
                    <a:lnTo>
                      <a:pt x="0" y="374"/>
                    </a:lnTo>
                    <a:lnTo>
                      <a:pt x="1980" y="374"/>
                    </a:lnTo>
                    <a:lnTo>
                      <a:pt x="1973" y="3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94" name="Freeform 610"/>
              <p:cNvSpPr>
                <a:spLocks/>
              </p:cNvSpPr>
              <p:nvPr/>
            </p:nvSpPr>
            <p:spPr bwMode="auto">
              <a:xfrm>
                <a:off x="1904" y="2100"/>
                <a:ext cx="1980" cy="375"/>
              </a:xfrm>
              <a:custGeom>
                <a:avLst/>
                <a:gdLst>
                  <a:gd name="T0" fmla="+- 0 3884 1904"/>
                  <a:gd name="T1" fmla="*/ T0 w 1980"/>
                  <a:gd name="T2" fmla="+- 0 2100 2100"/>
                  <a:gd name="T3" fmla="*/ 2100 h 375"/>
                  <a:gd name="T4" fmla="+- 0 3877 1904"/>
                  <a:gd name="T5" fmla="*/ T4 w 1980"/>
                  <a:gd name="T6" fmla="+- 0 2100 2100"/>
                  <a:gd name="T7" fmla="*/ 2100 h 375"/>
                  <a:gd name="T8" fmla="+- 0 3877 1904"/>
                  <a:gd name="T9" fmla="*/ T8 w 1980"/>
                  <a:gd name="T10" fmla="+- 0 2467 2100"/>
                  <a:gd name="T11" fmla="*/ 2467 h 375"/>
                  <a:gd name="T12" fmla="+- 0 3884 1904"/>
                  <a:gd name="T13" fmla="*/ T12 w 1980"/>
                  <a:gd name="T14" fmla="+- 0 2474 2100"/>
                  <a:gd name="T15" fmla="*/ 2474 h 375"/>
                  <a:gd name="T16" fmla="+- 0 3884 1904"/>
                  <a:gd name="T17" fmla="*/ T16 w 1980"/>
                  <a:gd name="T18" fmla="+- 0 2100 2100"/>
                  <a:gd name="T19" fmla="*/ 2100 h 375"/>
                </a:gdLst>
                <a:ahLst/>
                <a:cxnLst>
                  <a:cxn ang="0">
                    <a:pos x="T1" y="T3"/>
                  </a:cxn>
                  <a:cxn ang="0">
                    <a:pos x="T5" y="T7"/>
                  </a:cxn>
                  <a:cxn ang="0">
                    <a:pos x="T9" y="T11"/>
                  </a:cxn>
                  <a:cxn ang="0">
                    <a:pos x="T13" y="T15"/>
                  </a:cxn>
                  <a:cxn ang="0">
                    <a:pos x="T17" y="T19"/>
                  </a:cxn>
                </a:cxnLst>
                <a:rect l="0" t="0" r="r" b="b"/>
                <a:pathLst>
                  <a:path w="1980" h="375">
                    <a:moveTo>
                      <a:pt x="1980" y="0"/>
                    </a:moveTo>
                    <a:lnTo>
                      <a:pt x="1973" y="0"/>
                    </a:lnTo>
                    <a:lnTo>
                      <a:pt x="1973" y="367"/>
                    </a:lnTo>
                    <a:lnTo>
                      <a:pt x="1980" y="374"/>
                    </a:lnTo>
                    <a:lnTo>
                      <a:pt x="198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48" name="Group 606"/>
            <p:cNvGrpSpPr>
              <a:grpSpLocks/>
            </p:cNvGrpSpPr>
            <p:nvPr/>
          </p:nvGrpSpPr>
          <p:grpSpPr bwMode="auto">
            <a:xfrm>
              <a:off x="1904" y="2100"/>
              <a:ext cx="1973" cy="368"/>
              <a:chOff x="1904" y="2100"/>
              <a:chExt cx="1973" cy="368"/>
            </a:xfrm>
          </p:grpSpPr>
          <p:sp>
            <p:nvSpPr>
              <p:cNvPr id="91" name="Freeform 608"/>
              <p:cNvSpPr>
                <a:spLocks/>
              </p:cNvSpPr>
              <p:nvPr/>
            </p:nvSpPr>
            <p:spPr bwMode="auto">
              <a:xfrm>
                <a:off x="1904" y="2100"/>
                <a:ext cx="1973" cy="368"/>
              </a:xfrm>
              <a:custGeom>
                <a:avLst/>
                <a:gdLst>
                  <a:gd name="T0" fmla="+- 0 3870 1904"/>
                  <a:gd name="T1" fmla="*/ T0 w 1973"/>
                  <a:gd name="T2" fmla="+- 0 2460 2100"/>
                  <a:gd name="T3" fmla="*/ 2460 h 368"/>
                  <a:gd name="T4" fmla="+- 0 1904 1904"/>
                  <a:gd name="T5" fmla="*/ T4 w 1973"/>
                  <a:gd name="T6" fmla="+- 0 2460 2100"/>
                  <a:gd name="T7" fmla="*/ 2460 h 368"/>
                  <a:gd name="T8" fmla="+- 0 1904 1904"/>
                  <a:gd name="T9" fmla="*/ T8 w 1973"/>
                  <a:gd name="T10" fmla="+- 0 2467 2100"/>
                  <a:gd name="T11" fmla="*/ 2467 h 368"/>
                  <a:gd name="T12" fmla="+- 0 3877 1904"/>
                  <a:gd name="T13" fmla="*/ T12 w 1973"/>
                  <a:gd name="T14" fmla="+- 0 2467 2100"/>
                  <a:gd name="T15" fmla="*/ 2467 h 368"/>
                  <a:gd name="T16" fmla="+- 0 3870 1904"/>
                  <a:gd name="T17" fmla="*/ T16 w 1973"/>
                  <a:gd name="T18" fmla="+- 0 2460 2100"/>
                  <a:gd name="T19" fmla="*/ 2460 h 368"/>
                </a:gdLst>
                <a:ahLst/>
                <a:cxnLst>
                  <a:cxn ang="0">
                    <a:pos x="T1" y="T3"/>
                  </a:cxn>
                  <a:cxn ang="0">
                    <a:pos x="T5" y="T7"/>
                  </a:cxn>
                  <a:cxn ang="0">
                    <a:pos x="T9" y="T11"/>
                  </a:cxn>
                  <a:cxn ang="0">
                    <a:pos x="T13" y="T15"/>
                  </a:cxn>
                  <a:cxn ang="0">
                    <a:pos x="T17" y="T19"/>
                  </a:cxn>
                </a:cxnLst>
                <a:rect l="0" t="0" r="r" b="b"/>
                <a:pathLst>
                  <a:path w="1973" h="368">
                    <a:moveTo>
                      <a:pt x="1966" y="360"/>
                    </a:moveTo>
                    <a:lnTo>
                      <a:pt x="0" y="360"/>
                    </a:lnTo>
                    <a:lnTo>
                      <a:pt x="0" y="367"/>
                    </a:lnTo>
                    <a:lnTo>
                      <a:pt x="1973" y="367"/>
                    </a:lnTo>
                    <a:lnTo>
                      <a:pt x="1966" y="36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92" name="Freeform 607"/>
              <p:cNvSpPr>
                <a:spLocks/>
              </p:cNvSpPr>
              <p:nvPr/>
            </p:nvSpPr>
            <p:spPr bwMode="auto">
              <a:xfrm>
                <a:off x="1904" y="2100"/>
                <a:ext cx="1973" cy="368"/>
              </a:xfrm>
              <a:custGeom>
                <a:avLst/>
                <a:gdLst>
                  <a:gd name="T0" fmla="+- 0 3877 1904"/>
                  <a:gd name="T1" fmla="*/ T0 w 1973"/>
                  <a:gd name="T2" fmla="+- 0 2100 2100"/>
                  <a:gd name="T3" fmla="*/ 2100 h 368"/>
                  <a:gd name="T4" fmla="+- 0 3870 1904"/>
                  <a:gd name="T5" fmla="*/ T4 w 1973"/>
                  <a:gd name="T6" fmla="+- 0 2100 2100"/>
                  <a:gd name="T7" fmla="*/ 2100 h 368"/>
                  <a:gd name="T8" fmla="+- 0 3870 1904"/>
                  <a:gd name="T9" fmla="*/ T8 w 1973"/>
                  <a:gd name="T10" fmla="+- 0 2460 2100"/>
                  <a:gd name="T11" fmla="*/ 2460 h 368"/>
                  <a:gd name="T12" fmla="+- 0 3877 1904"/>
                  <a:gd name="T13" fmla="*/ T12 w 1973"/>
                  <a:gd name="T14" fmla="+- 0 2467 2100"/>
                  <a:gd name="T15" fmla="*/ 2467 h 368"/>
                  <a:gd name="T16" fmla="+- 0 3877 1904"/>
                  <a:gd name="T17" fmla="*/ T16 w 1973"/>
                  <a:gd name="T18" fmla="+- 0 2100 2100"/>
                  <a:gd name="T19" fmla="*/ 2100 h 368"/>
                </a:gdLst>
                <a:ahLst/>
                <a:cxnLst>
                  <a:cxn ang="0">
                    <a:pos x="T1" y="T3"/>
                  </a:cxn>
                  <a:cxn ang="0">
                    <a:pos x="T5" y="T7"/>
                  </a:cxn>
                  <a:cxn ang="0">
                    <a:pos x="T9" y="T11"/>
                  </a:cxn>
                  <a:cxn ang="0">
                    <a:pos x="T13" y="T15"/>
                  </a:cxn>
                  <a:cxn ang="0">
                    <a:pos x="T17" y="T19"/>
                  </a:cxn>
                </a:cxnLst>
                <a:rect l="0" t="0" r="r" b="b"/>
                <a:pathLst>
                  <a:path w="1973" h="368">
                    <a:moveTo>
                      <a:pt x="1973" y="0"/>
                    </a:moveTo>
                    <a:lnTo>
                      <a:pt x="1966" y="0"/>
                    </a:lnTo>
                    <a:lnTo>
                      <a:pt x="1966" y="360"/>
                    </a:lnTo>
                    <a:lnTo>
                      <a:pt x="1973" y="367"/>
                    </a:lnTo>
                    <a:lnTo>
                      <a:pt x="1973"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49" name="Group 603"/>
            <p:cNvGrpSpPr>
              <a:grpSpLocks/>
            </p:cNvGrpSpPr>
            <p:nvPr/>
          </p:nvGrpSpPr>
          <p:grpSpPr bwMode="auto">
            <a:xfrm>
              <a:off x="3884" y="2100"/>
              <a:ext cx="1846" cy="375"/>
              <a:chOff x="3884" y="2100"/>
              <a:chExt cx="1846" cy="375"/>
            </a:xfrm>
          </p:grpSpPr>
          <p:sp>
            <p:nvSpPr>
              <p:cNvPr id="89" name="Freeform 605"/>
              <p:cNvSpPr>
                <a:spLocks/>
              </p:cNvSpPr>
              <p:nvPr/>
            </p:nvSpPr>
            <p:spPr bwMode="auto">
              <a:xfrm>
                <a:off x="3884" y="2100"/>
                <a:ext cx="1846" cy="375"/>
              </a:xfrm>
              <a:custGeom>
                <a:avLst/>
                <a:gdLst>
                  <a:gd name="T0" fmla="+- 0 5722 3884"/>
                  <a:gd name="T1" fmla="*/ T0 w 1846"/>
                  <a:gd name="T2" fmla="+- 0 2467 2100"/>
                  <a:gd name="T3" fmla="*/ 2467 h 375"/>
                  <a:gd name="T4" fmla="+- 0 3884 3884"/>
                  <a:gd name="T5" fmla="*/ T4 w 1846"/>
                  <a:gd name="T6" fmla="+- 0 2467 2100"/>
                  <a:gd name="T7" fmla="*/ 2467 h 375"/>
                  <a:gd name="T8" fmla="+- 0 3884 3884"/>
                  <a:gd name="T9" fmla="*/ T8 w 1846"/>
                  <a:gd name="T10" fmla="+- 0 2474 2100"/>
                  <a:gd name="T11" fmla="*/ 2474 h 375"/>
                  <a:gd name="T12" fmla="+- 0 5730 3884"/>
                  <a:gd name="T13" fmla="*/ T12 w 1846"/>
                  <a:gd name="T14" fmla="+- 0 2474 2100"/>
                  <a:gd name="T15" fmla="*/ 2474 h 375"/>
                  <a:gd name="T16" fmla="+- 0 5722 3884"/>
                  <a:gd name="T17" fmla="*/ T16 w 1846"/>
                  <a:gd name="T18" fmla="+- 0 2467 2100"/>
                  <a:gd name="T19" fmla="*/ 2467 h 375"/>
                </a:gdLst>
                <a:ahLst/>
                <a:cxnLst>
                  <a:cxn ang="0">
                    <a:pos x="T1" y="T3"/>
                  </a:cxn>
                  <a:cxn ang="0">
                    <a:pos x="T5" y="T7"/>
                  </a:cxn>
                  <a:cxn ang="0">
                    <a:pos x="T9" y="T11"/>
                  </a:cxn>
                  <a:cxn ang="0">
                    <a:pos x="T13" y="T15"/>
                  </a:cxn>
                  <a:cxn ang="0">
                    <a:pos x="T17" y="T19"/>
                  </a:cxn>
                </a:cxnLst>
                <a:rect l="0" t="0" r="r" b="b"/>
                <a:pathLst>
                  <a:path w="1846" h="375">
                    <a:moveTo>
                      <a:pt x="1838" y="367"/>
                    </a:moveTo>
                    <a:lnTo>
                      <a:pt x="0" y="367"/>
                    </a:lnTo>
                    <a:lnTo>
                      <a:pt x="0" y="374"/>
                    </a:lnTo>
                    <a:lnTo>
                      <a:pt x="1846" y="374"/>
                    </a:lnTo>
                    <a:lnTo>
                      <a:pt x="1838" y="3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90" name="Freeform 604"/>
              <p:cNvSpPr>
                <a:spLocks/>
              </p:cNvSpPr>
              <p:nvPr/>
            </p:nvSpPr>
            <p:spPr bwMode="auto">
              <a:xfrm>
                <a:off x="3884" y="2100"/>
                <a:ext cx="1846" cy="375"/>
              </a:xfrm>
              <a:custGeom>
                <a:avLst/>
                <a:gdLst>
                  <a:gd name="T0" fmla="+- 0 5730 3884"/>
                  <a:gd name="T1" fmla="*/ T0 w 1846"/>
                  <a:gd name="T2" fmla="+- 0 2100 2100"/>
                  <a:gd name="T3" fmla="*/ 2100 h 375"/>
                  <a:gd name="T4" fmla="+- 0 5722 3884"/>
                  <a:gd name="T5" fmla="*/ T4 w 1846"/>
                  <a:gd name="T6" fmla="+- 0 2100 2100"/>
                  <a:gd name="T7" fmla="*/ 2100 h 375"/>
                  <a:gd name="T8" fmla="+- 0 5722 3884"/>
                  <a:gd name="T9" fmla="*/ T8 w 1846"/>
                  <a:gd name="T10" fmla="+- 0 2467 2100"/>
                  <a:gd name="T11" fmla="*/ 2467 h 375"/>
                  <a:gd name="T12" fmla="+- 0 5730 3884"/>
                  <a:gd name="T13" fmla="*/ T12 w 1846"/>
                  <a:gd name="T14" fmla="+- 0 2474 2100"/>
                  <a:gd name="T15" fmla="*/ 2474 h 375"/>
                  <a:gd name="T16" fmla="+- 0 5730 3884"/>
                  <a:gd name="T17" fmla="*/ T16 w 1846"/>
                  <a:gd name="T18" fmla="+- 0 2100 2100"/>
                  <a:gd name="T19" fmla="*/ 2100 h 375"/>
                </a:gdLst>
                <a:ahLst/>
                <a:cxnLst>
                  <a:cxn ang="0">
                    <a:pos x="T1" y="T3"/>
                  </a:cxn>
                  <a:cxn ang="0">
                    <a:pos x="T5" y="T7"/>
                  </a:cxn>
                  <a:cxn ang="0">
                    <a:pos x="T9" y="T11"/>
                  </a:cxn>
                  <a:cxn ang="0">
                    <a:pos x="T13" y="T15"/>
                  </a:cxn>
                  <a:cxn ang="0">
                    <a:pos x="T17" y="T19"/>
                  </a:cxn>
                </a:cxnLst>
                <a:rect l="0" t="0" r="r" b="b"/>
                <a:pathLst>
                  <a:path w="1846" h="375">
                    <a:moveTo>
                      <a:pt x="1846" y="0"/>
                    </a:moveTo>
                    <a:lnTo>
                      <a:pt x="1838" y="0"/>
                    </a:lnTo>
                    <a:lnTo>
                      <a:pt x="1838" y="367"/>
                    </a:lnTo>
                    <a:lnTo>
                      <a:pt x="1846" y="374"/>
                    </a:lnTo>
                    <a:lnTo>
                      <a:pt x="1846"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50" name="Group 600"/>
            <p:cNvGrpSpPr>
              <a:grpSpLocks/>
            </p:cNvGrpSpPr>
            <p:nvPr/>
          </p:nvGrpSpPr>
          <p:grpSpPr bwMode="auto">
            <a:xfrm>
              <a:off x="3884" y="2100"/>
              <a:ext cx="1838" cy="368"/>
              <a:chOff x="3884" y="2100"/>
              <a:chExt cx="1838" cy="368"/>
            </a:xfrm>
          </p:grpSpPr>
          <p:sp>
            <p:nvSpPr>
              <p:cNvPr id="87" name="Freeform 602"/>
              <p:cNvSpPr>
                <a:spLocks/>
              </p:cNvSpPr>
              <p:nvPr/>
            </p:nvSpPr>
            <p:spPr bwMode="auto">
              <a:xfrm>
                <a:off x="3884" y="2100"/>
                <a:ext cx="1838" cy="368"/>
              </a:xfrm>
              <a:custGeom>
                <a:avLst/>
                <a:gdLst>
                  <a:gd name="T0" fmla="+- 0 5714 3884"/>
                  <a:gd name="T1" fmla="*/ T0 w 1838"/>
                  <a:gd name="T2" fmla="+- 0 2460 2100"/>
                  <a:gd name="T3" fmla="*/ 2460 h 368"/>
                  <a:gd name="T4" fmla="+- 0 3884 3884"/>
                  <a:gd name="T5" fmla="*/ T4 w 1838"/>
                  <a:gd name="T6" fmla="+- 0 2460 2100"/>
                  <a:gd name="T7" fmla="*/ 2460 h 368"/>
                  <a:gd name="T8" fmla="+- 0 3884 3884"/>
                  <a:gd name="T9" fmla="*/ T8 w 1838"/>
                  <a:gd name="T10" fmla="+- 0 2467 2100"/>
                  <a:gd name="T11" fmla="*/ 2467 h 368"/>
                  <a:gd name="T12" fmla="+- 0 5722 3884"/>
                  <a:gd name="T13" fmla="*/ T12 w 1838"/>
                  <a:gd name="T14" fmla="+- 0 2467 2100"/>
                  <a:gd name="T15" fmla="*/ 2467 h 368"/>
                  <a:gd name="T16" fmla="+- 0 5714 3884"/>
                  <a:gd name="T17" fmla="*/ T16 w 1838"/>
                  <a:gd name="T18" fmla="+- 0 2460 2100"/>
                  <a:gd name="T19" fmla="*/ 2460 h 368"/>
                </a:gdLst>
                <a:ahLst/>
                <a:cxnLst>
                  <a:cxn ang="0">
                    <a:pos x="T1" y="T3"/>
                  </a:cxn>
                  <a:cxn ang="0">
                    <a:pos x="T5" y="T7"/>
                  </a:cxn>
                  <a:cxn ang="0">
                    <a:pos x="T9" y="T11"/>
                  </a:cxn>
                  <a:cxn ang="0">
                    <a:pos x="T13" y="T15"/>
                  </a:cxn>
                  <a:cxn ang="0">
                    <a:pos x="T17" y="T19"/>
                  </a:cxn>
                </a:cxnLst>
                <a:rect l="0" t="0" r="r" b="b"/>
                <a:pathLst>
                  <a:path w="1838" h="368">
                    <a:moveTo>
                      <a:pt x="1830" y="360"/>
                    </a:moveTo>
                    <a:lnTo>
                      <a:pt x="0" y="360"/>
                    </a:lnTo>
                    <a:lnTo>
                      <a:pt x="0" y="367"/>
                    </a:lnTo>
                    <a:lnTo>
                      <a:pt x="1838" y="367"/>
                    </a:lnTo>
                    <a:lnTo>
                      <a:pt x="1830" y="36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88" name="Freeform 601"/>
              <p:cNvSpPr>
                <a:spLocks/>
              </p:cNvSpPr>
              <p:nvPr/>
            </p:nvSpPr>
            <p:spPr bwMode="auto">
              <a:xfrm>
                <a:off x="3884" y="2100"/>
                <a:ext cx="1838" cy="368"/>
              </a:xfrm>
              <a:custGeom>
                <a:avLst/>
                <a:gdLst>
                  <a:gd name="T0" fmla="+- 0 5722 3884"/>
                  <a:gd name="T1" fmla="*/ T0 w 1838"/>
                  <a:gd name="T2" fmla="+- 0 2100 2100"/>
                  <a:gd name="T3" fmla="*/ 2100 h 368"/>
                  <a:gd name="T4" fmla="+- 0 5714 3884"/>
                  <a:gd name="T5" fmla="*/ T4 w 1838"/>
                  <a:gd name="T6" fmla="+- 0 2100 2100"/>
                  <a:gd name="T7" fmla="*/ 2100 h 368"/>
                  <a:gd name="T8" fmla="+- 0 5714 3884"/>
                  <a:gd name="T9" fmla="*/ T8 w 1838"/>
                  <a:gd name="T10" fmla="+- 0 2460 2100"/>
                  <a:gd name="T11" fmla="*/ 2460 h 368"/>
                  <a:gd name="T12" fmla="+- 0 5722 3884"/>
                  <a:gd name="T13" fmla="*/ T12 w 1838"/>
                  <a:gd name="T14" fmla="+- 0 2467 2100"/>
                  <a:gd name="T15" fmla="*/ 2467 h 368"/>
                  <a:gd name="T16" fmla="+- 0 5722 3884"/>
                  <a:gd name="T17" fmla="*/ T16 w 1838"/>
                  <a:gd name="T18" fmla="+- 0 2100 2100"/>
                  <a:gd name="T19" fmla="*/ 2100 h 368"/>
                </a:gdLst>
                <a:ahLst/>
                <a:cxnLst>
                  <a:cxn ang="0">
                    <a:pos x="T1" y="T3"/>
                  </a:cxn>
                  <a:cxn ang="0">
                    <a:pos x="T5" y="T7"/>
                  </a:cxn>
                  <a:cxn ang="0">
                    <a:pos x="T9" y="T11"/>
                  </a:cxn>
                  <a:cxn ang="0">
                    <a:pos x="T13" y="T15"/>
                  </a:cxn>
                  <a:cxn ang="0">
                    <a:pos x="T17" y="T19"/>
                  </a:cxn>
                </a:cxnLst>
                <a:rect l="0" t="0" r="r" b="b"/>
                <a:pathLst>
                  <a:path w="1838" h="368">
                    <a:moveTo>
                      <a:pt x="1838" y="0"/>
                    </a:moveTo>
                    <a:lnTo>
                      <a:pt x="1830" y="0"/>
                    </a:lnTo>
                    <a:lnTo>
                      <a:pt x="1830" y="360"/>
                    </a:lnTo>
                    <a:lnTo>
                      <a:pt x="1838" y="367"/>
                    </a:lnTo>
                    <a:lnTo>
                      <a:pt x="1838"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51" name="Group 597"/>
            <p:cNvGrpSpPr>
              <a:grpSpLocks/>
            </p:cNvGrpSpPr>
            <p:nvPr/>
          </p:nvGrpSpPr>
          <p:grpSpPr bwMode="auto">
            <a:xfrm>
              <a:off x="5730" y="2100"/>
              <a:ext cx="1935" cy="375"/>
              <a:chOff x="5730" y="2100"/>
              <a:chExt cx="1935" cy="375"/>
            </a:xfrm>
          </p:grpSpPr>
          <p:sp>
            <p:nvSpPr>
              <p:cNvPr id="85" name="Freeform 599"/>
              <p:cNvSpPr>
                <a:spLocks/>
              </p:cNvSpPr>
              <p:nvPr/>
            </p:nvSpPr>
            <p:spPr bwMode="auto">
              <a:xfrm>
                <a:off x="5730" y="2100"/>
                <a:ext cx="1935" cy="375"/>
              </a:xfrm>
              <a:custGeom>
                <a:avLst/>
                <a:gdLst>
                  <a:gd name="T0" fmla="+- 0 7657 5730"/>
                  <a:gd name="T1" fmla="*/ T0 w 1935"/>
                  <a:gd name="T2" fmla="+- 0 2467 2100"/>
                  <a:gd name="T3" fmla="*/ 2467 h 375"/>
                  <a:gd name="T4" fmla="+- 0 5730 5730"/>
                  <a:gd name="T5" fmla="*/ T4 w 1935"/>
                  <a:gd name="T6" fmla="+- 0 2467 2100"/>
                  <a:gd name="T7" fmla="*/ 2467 h 375"/>
                  <a:gd name="T8" fmla="+- 0 5730 5730"/>
                  <a:gd name="T9" fmla="*/ T8 w 1935"/>
                  <a:gd name="T10" fmla="+- 0 2474 2100"/>
                  <a:gd name="T11" fmla="*/ 2474 h 375"/>
                  <a:gd name="T12" fmla="+- 0 7664 5730"/>
                  <a:gd name="T13" fmla="*/ T12 w 1935"/>
                  <a:gd name="T14" fmla="+- 0 2474 2100"/>
                  <a:gd name="T15" fmla="*/ 2474 h 375"/>
                  <a:gd name="T16" fmla="+- 0 7657 5730"/>
                  <a:gd name="T17" fmla="*/ T16 w 1935"/>
                  <a:gd name="T18" fmla="+- 0 2467 2100"/>
                  <a:gd name="T19" fmla="*/ 2467 h 375"/>
                </a:gdLst>
                <a:ahLst/>
                <a:cxnLst>
                  <a:cxn ang="0">
                    <a:pos x="T1" y="T3"/>
                  </a:cxn>
                  <a:cxn ang="0">
                    <a:pos x="T5" y="T7"/>
                  </a:cxn>
                  <a:cxn ang="0">
                    <a:pos x="T9" y="T11"/>
                  </a:cxn>
                  <a:cxn ang="0">
                    <a:pos x="T13" y="T15"/>
                  </a:cxn>
                  <a:cxn ang="0">
                    <a:pos x="T17" y="T19"/>
                  </a:cxn>
                </a:cxnLst>
                <a:rect l="0" t="0" r="r" b="b"/>
                <a:pathLst>
                  <a:path w="1935" h="375">
                    <a:moveTo>
                      <a:pt x="1927" y="367"/>
                    </a:moveTo>
                    <a:lnTo>
                      <a:pt x="0" y="367"/>
                    </a:lnTo>
                    <a:lnTo>
                      <a:pt x="0" y="374"/>
                    </a:lnTo>
                    <a:lnTo>
                      <a:pt x="1934" y="374"/>
                    </a:lnTo>
                    <a:lnTo>
                      <a:pt x="1927" y="367"/>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86" name="Freeform 598"/>
              <p:cNvSpPr>
                <a:spLocks/>
              </p:cNvSpPr>
              <p:nvPr/>
            </p:nvSpPr>
            <p:spPr bwMode="auto">
              <a:xfrm>
                <a:off x="5730" y="2100"/>
                <a:ext cx="1935" cy="375"/>
              </a:xfrm>
              <a:custGeom>
                <a:avLst/>
                <a:gdLst>
                  <a:gd name="T0" fmla="+- 0 7664 5730"/>
                  <a:gd name="T1" fmla="*/ T0 w 1935"/>
                  <a:gd name="T2" fmla="+- 0 2100 2100"/>
                  <a:gd name="T3" fmla="*/ 2100 h 375"/>
                  <a:gd name="T4" fmla="+- 0 7657 5730"/>
                  <a:gd name="T5" fmla="*/ T4 w 1935"/>
                  <a:gd name="T6" fmla="+- 0 2100 2100"/>
                  <a:gd name="T7" fmla="*/ 2100 h 375"/>
                  <a:gd name="T8" fmla="+- 0 7657 5730"/>
                  <a:gd name="T9" fmla="*/ T8 w 1935"/>
                  <a:gd name="T10" fmla="+- 0 2467 2100"/>
                  <a:gd name="T11" fmla="*/ 2467 h 375"/>
                  <a:gd name="T12" fmla="+- 0 7664 5730"/>
                  <a:gd name="T13" fmla="*/ T12 w 1935"/>
                  <a:gd name="T14" fmla="+- 0 2474 2100"/>
                  <a:gd name="T15" fmla="*/ 2474 h 375"/>
                  <a:gd name="T16" fmla="+- 0 7664 5730"/>
                  <a:gd name="T17" fmla="*/ T16 w 1935"/>
                  <a:gd name="T18" fmla="+- 0 2100 2100"/>
                  <a:gd name="T19" fmla="*/ 2100 h 375"/>
                </a:gdLst>
                <a:ahLst/>
                <a:cxnLst>
                  <a:cxn ang="0">
                    <a:pos x="T1" y="T3"/>
                  </a:cxn>
                  <a:cxn ang="0">
                    <a:pos x="T5" y="T7"/>
                  </a:cxn>
                  <a:cxn ang="0">
                    <a:pos x="T9" y="T11"/>
                  </a:cxn>
                  <a:cxn ang="0">
                    <a:pos x="T13" y="T15"/>
                  </a:cxn>
                  <a:cxn ang="0">
                    <a:pos x="T17" y="T19"/>
                  </a:cxn>
                </a:cxnLst>
                <a:rect l="0" t="0" r="r" b="b"/>
                <a:pathLst>
                  <a:path w="1935" h="375">
                    <a:moveTo>
                      <a:pt x="1934" y="0"/>
                    </a:moveTo>
                    <a:lnTo>
                      <a:pt x="1927" y="0"/>
                    </a:lnTo>
                    <a:lnTo>
                      <a:pt x="1927" y="367"/>
                    </a:lnTo>
                    <a:lnTo>
                      <a:pt x="1934" y="374"/>
                    </a:lnTo>
                    <a:lnTo>
                      <a:pt x="1934"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52" name="Group 594"/>
            <p:cNvGrpSpPr>
              <a:grpSpLocks/>
            </p:cNvGrpSpPr>
            <p:nvPr/>
          </p:nvGrpSpPr>
          <p:grpSpPr bwMode="auto">
            <a:xfrm>
              <a:off x="5730" y="2100"/>
              <a:ext cx="1928" cy="368"/>
              <a:chOff x="5730" y="2100"/>
              <a:chExt cx="1928" cy="368"/>
            </a:xfrm>
          </p:grpSpPr>
          <p:sp>
            <p:nvSpPr>
              <p:cNvPr id="83" name="Freeform 596"/>
              <p:cNvSpPr>
                <a:spLocks/>
              </p:cNvSpPr>
              <p:nvPr/>
            </p:nvSpPr>
            <p:spPr bwMode="auto">
              <a:xfrm>
                <a:off x="5730" y="2100"/>
                <a:ext cx="1928" cy="368"/>
              </a:xfrm>
              <a:custGeom>
                <a:avLst/>
                <a:gdLst>
                  <a:gd name="T0" fmla="+- 0 7650 5730"/>
                  <a:gd name="T1" fmla="*/ T0 w 1928"/>
                  <a:gd name="T2" fmla="+- 0 2460 2100"/>
                  <a:gd name="T3" fmla="*/ 2460 h 368"/>
                  <a:gd name="T4" fmla="+- 0 5730 5730"/>
                  <a:gd name="T5" fmla="*/ T4 w 1928"/>
                  <a:gd name="T6" fmla="+- 0 2460 2100"/>
                  <a:gd name="T7" fmla="*/ 2460 h 368"/>
                  <a:gd name="T8" fmla="+- 0 5730 5730"/>
                  <a:gd name="T9" fmla="*/ T8 w 1928"/>
                  <a:gd name="T10" fmla="+- 0 2467 2100"/>
                  <a:gd name="T11" fmla="*/ 2467 h 368"/>
                  <a:gd name="T12" fmla="+- 0 7657 5730"/>
                  <a:gd name="T13" fmla="*/ T12 w 1928"/>
                  <a:gd name="T14" fmla="+- 0 2467 2100"/>
                  <a:gd name="T15" fmla="*/ 2467 h 368"/>
                  <a:gd name="T16" fmla="+- 0 7650 5730"/>
                  <a:gd name="T17" fmla="*/ T16 w 1928"/>
                  <a:gd name="T18" fmla="+- 0 2460 2100"/>
                  <a:gd name="T19" fmla="*/ 2460 h 368"/>
                </a:gdLst>
                <a:ahLst/>
                <a:cxnLst>
                  <a:cxn ang="0">
                    <a:pos x="T1" y="T3"/>
                  </a:cxn>
                  <a:cxn ang="0">
                    <a:pos x="T5" y="T7"/>
                  </a:cxn>
                  <a:cxn ang="0">
                    <a:pos x="T9" y="T11"/>
                  </a:cxn>
                  <a:cxn ang="0">
                    <a:pos x="T13" y="T15"/>
                  </a:cxn>
                  <a:cxn ang="0">
                    <a:pos x="T17" y="T19"/>
                  </a:cxn>
                </a:cxnLst>
                <a:rect l="0" t="0" r="r" b="b"/>
                <a:pathLst>
                  <a:path w="1928" h="368">
                    <a:moveTo>
                      <a:pt x="1920" y="360"/>
                    </a:moveTo>
                    <a:lnTo>
                      <a:pt x="0" y="360"/>
                    </a:lnTo>
                    <a:lnTo>
                      <a:pt x="0" y="367"/>
                    </a:lnTo>
                    <a:lnTo>
                      <a:pt x="1927" y="367"/>
                    </a:lnTo>
                    <a:lnTo>
                      <a:pt x="1920" y="36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84" name="Freeform 595"/>
              <p:cNvSpPr>
                <a:spLocks/>
              </p:cNvSpPr>
              <p:nvPr/>
            </p:nvSpPr>
            <p:spPr bwMode="auto">
              <a:xfrm>
                <a:off x="5730" y="2100"/>
                <a:ext cx="1928" cy="368"/>
              </a:xfrm>
              <a:custGeom>
                <a:avLst/>
                <a:gdLst>
                  <a:gd name="T0" fmla="+- 0 7657 5730"/>
                  <a:gd name="T1" fmla="*/ T0 w 1928"/>
                  <a:gd name="T2" fmla="+- 0 2100 2100"/>
                  <a:gd name="T3" fmla="*/ 2100 h 368"/>
                  <a:gd name="T4" fmla="+- 0 7650 5730"/>
                  <a:gd name="T5" fmla="*/ T4 w 1928"/>
                  <a:gd name="T6" fmla="+- 0 2100 2100"/>
                  <a:gd name="T7" fmla="*/ 2100 h 368"/>
                  <a:gd name="T8" fmla="+- 0 7650 5730"/>
                  <a:gd name="T9" fmla="*/ T8 w 1928"/>
                  <a:gd name="T10" fmla="+- 0 2460 2100"/>
                  <a:gd name="T11" fmla="*/ 2460 h 368"/>
                  <a:gd name="T12" fmla="+- 0 7657 5730"/>
                  <a:gd name="T13" fmla="*/ T12 w 1928"/>
                  <a:gd name="T14" fmla="+- 0 2467 2100"/>
                  <a:gd name="T15" fmla="*/ 2467 h 368"/>
                  <a:gd name="T16" fmla="+- 0 7657 5730"/>
                  <a:gd name="T17" fmla="*/ T16 w 1928"/>
                  <a:gd name="T18" fmla="+- 0 2100 2100"/>
                  <a:gd name="T19" fmla="*/ 2100 h 368"/>
                </a:gdLst>
                <a:ahLst/>
                <a:cxnLst>
                  <a:cxn ang="0">
                    <a:pos x="T1" y="T3"/>
                  </a:cxn>
                  <a:cxn ang="0">
                    <a:pos x="T5" y="T7"/>
                  </a:cxn>
                  <a:cxn ang="0">
                    <a:pos x="T9" y="T11"/>
                  </a:cxn>
                  <a:cxn ang="0">
                    <a:pos x="T13" y="T15"/>
                  </a:cxn>
                  <a:cxn ang="0">
                    <a:pos x="T17" y="T19"/>
                  </a:cxn>
                </a:cxnLst>
                <a:rect l="0" t="0" r="r" b="b"/>
                <a:pathLst>
                  <a:path w="1928" h="368">
                    <a:moveTo>
                      <a:pt x="1927" y="0"/>
                    </a:moveTo>
                    <a:lnTo>
                      <a:pt x="1920" y="0"/>
                    </a:lnTo>
                    <a:lnTo>
                      <a:pt x="1920" y="360"/>
                    </a:lnTo>
                    <a:lnTo>
                      <a:pt x="1927" y="367"/>
                    </a:lnTo>
                    <a:lnTo>
                      <a:pt x="1927"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53" name="Group 591"/>
            <p:cNvGrpSpPr>
              <a:grpSpLocks/>
            </p:cNvGrpSpPr>
            <p:nvPr/>
          </p:nvGrpSpPr>
          <p:grpSpPr bwMode="auto">
            <a:xfrm>
              <a:off x="7650" y="2114"/>
              <a:ext cx="2310" cy="360"/>
              <a:chOff x="7650" y="2114"/>
              <a:chExt cx="2310" cy="360"/>
            </a:xfrm>
          </p:grpSpPr>
          <p:sp>
            <p:nvSpPr>
              <p:cNvPr id="81" name="Freeform 593"/>
              <p:cNvSpPr>
                <a:spLocks/>
              </p:cNvSpPr>
              <p:nvPr/>
            </p:nvSpPr>
            <p:spPr bwMode="auto">
              <a:xfrm>
                <a:off x="7650" y="2114"/>
                <a:ext cx="2310" cy="360"/>
              </a:xfrm>
              <a:custGeom>
                <a:avLst/>
                <a:gdLst>
                  <a:gd name="T0" fmla="+- 0 9952 7650"/>
                  <a:gd name="T1" fmla="*/ T0 w 2310"/>
                  <a:gd name="T2" fmla="+- 0 2467 2114"/>
                  <a:gd name="T3" fmla="*/ 2467 h 360"/>
                  <a:gd name="T4" fmla="+- 0 7650 7650"/>
                  <a:gd name="T5" fmla="*/ T4 w 2310"/>
                  <a:gd name="T6" fmla="+- 0 2467 2114"/>
                  <a:gd name="T7" fmla="*/ 2467 h 360"/>
                  <a:gd name="T8" fmla="+- 0 7650 7650"/>
                  <a:gd name="T9" fmla="*/ T8 w 2310"/>
                  <a:gd name="T10" fmla="+- 0 2474 2114"/>
                  <a:gd name="T11" fmla="*/ 2474 h 360"/>
                  <a:gd name="T12" fmla="+- 0 9960 7650"/>
                  <a:gd name="T13" fmla="*/ T12 w 2310"/>
                  <a:gd name="T14" fmla="+- 0 2474 2114"/>
                  <a:gd name="T15" fmla="*/ 2474 h 360"/>
                  <a:gd name="T16" fmla="+- 0 9952 7650"/>
                  <a:gd name="T17" fmla="*/ T16 w 2310"/>
                  <a:gd name="T18" fmla="+- 0 2467 2114"/>
                  <a:gd name="T19" fmla="*/ 2467 h 360"/>
                </a:gdLst>
                <a:ahLst/>
                <a:cxnLst>
                  <a:cxn ang="0">
                    <a:pos x="T1" y="T3"/>
                  </a:cxn>
                  <a:cxn ang="0">
                    <a:pos x="T5" y="T7"/>
                  </a:cxn>
                  <a:cxn ang="0">
                    <a:pos x="T9" y="T11"/>
                  </a:cxn>
                  <a:cxn ang="0">
                    <a:pos x="T13" y="T15"/>
                  </a:cxn>
                  <a:cxn ang="0">
                    <a:pos x="T17" y="T19"/>
                  </a:cxn>
                </a:cxnLst>
                <a:rect l="0" t="0" r="r" b="b"/>
                <a:pathLst>
                  <a:path w="2310" h="360">
                    <a:moveTo>
                      <a:pt x="2302" y="353"/>
                    </a:moveTo>
                    <a:lnTo>
                      <a:pt x="0" y="353"/>
                    </a:lnTo>
                    <a:lnTo>
                      <a:pt x="0" y="360"/>
                    </a:lnTo>
                    <a:lnTo>
                      <a:pt x="2310" y="360"/>
                    </a:lnTo>
                    <a:lnTo>
                      <a:pt x="2302" y="353"/>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82" name="Freeform 592"/>
              <p:cNvSpPr>
                <a:spLocks/>
              </p:cNvSpPr>
              <p:nvPr/>
            </p:nvSpPr>
            <p:spPr bwMode="auto">
              <a:xfrm>
                <a:off x="7650" y="2114"/>
                <a:ext cx="2310" cy="360"/>
              </a:xfrm>
              <a:custGeom>
                <a:avLst/>
                <a:gdLst>
                  <a:gd name="T0" fmla="+- 0 9960 7650"/>
                  <a:gd name="T1" fmla="*/ T0 w 2310"/>
                  <a:gd name="T2" fmla="+- 0 2114 2114"/>
                  <a:gd name="T3" fmla="*/ 2114 h 360"/>
                  <a:gd name="T4" fmla="+- 0 9952 7650"/>
                  <a:gd name="T5" fmla="*/ T4 w 2310"/>
                  <a:gd name="T6" fmla="+- 0 2114 2114"/>
                  <a:gd name="T7" fmla="*/ 2114 h 360"/>
                  <a:gd name="T8" fmla="+- 0 9952 7650"/>
                  <a:gd name="T9" fmla="*/ T8 w 2310"/>
                  <a:gd name="T10" fmla="+- 0 2467 2114"/>
                  <a:gd name="T11" fmla="*/ 2467 h 360"/>
                  <a:gd name="T12" fmla="+- 0 9960 7650"/>
                  <a:gd name="T13" fmla="*/ T12 w 2310"/>
                  <a:gd name="T14" fmla="+- 0 2474 2114"/>
                  <a:gd name="T15" fmla="*/ 2474 h 360"/>
                  <a:gd name="T16" fmla="+- 0 9960 7650"/>
                  <a:gd name="T17" fmla="*/ T16 w 2310"/>
                  <a:gd name="T18" fmla="+- 0 2114 2114"/>
                  <a:gd name="T19" fmla="*/ 2114 h 360"/>
                </a:gdLst>
                <a:ahLst/>
                <a:cxnLst>
                  <a:cxn ang="0">
                    <a:pos x="T1" y="T3"/>
                  </a:cxn>
                  <a:cxn ang="0">
                    <a:pos x="T5" y="T7"/>
                  </a:cxn>
                  <a:cxn ang="0">
                    <a:pos x="T9" y="T11"/>
                  </a:cxn>
                  <a:cxn ang="0">
                    <a:pos x="T13" y="T15"/>
                  </a:cxn>
                  <a:cxn ang="0">
                    <a:pos x="T17" y="T19"/>
                  </a:cxn>
                </a:cxnLst>
                <a:rect l="0" t="0" r="r" b="b"/>
                <a:pathLst>
                  <a:path w="2310" h="360">
                    <a:moveTo>
                      <a:pt x="2310" y="0"/>
                    </a:moveTo>
                    <a:lnTo>
                      <a:pt x="2302" y="0"/>
                    </a:lnTo>
                    <a:lnTo>
                      <a:pt x="2302" y="353"/>
                    </a:lnTo>
                    <a:lnTo>
                      <a:pt x="2310" y="360"/>
                    </a:lnTo>
                    <a:lnTo>
                      <a:pt x="231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54" name="Group 588"/>
            <p:cNvGrpSpPr>
              <a:grpSpLocks/>
            </p:cNvGrpSpPr>
            <p:nvPr/>
          </p:nvGrpSpPr>
          <p:grpSpPr bwMode="auto">
            <a:xfrm>
              <a:off x="7650" y="2114"/>
              <a:ext cx="2302" cy="353"/>
              <a:chOff x="7650" y="2114"/>
              <a:chExt cx="2302" cy="353"/>
            </a:xfrm>
          </p:grpSpPr>
          <p:sp>
            <p:nvSpPr>
              <p:cNvPr id="79" name="Freeform 590"/>
              <p:cNvSpPr>
                <a:spLocks/>
              </p:cNvSpPr>
              <p:nvPr/>
            </p:nvSpPr>
            <p:spPr bwMode="auto">
              <a:xfrm>
                <a:off x="7650" y="2114"/>
                <a:ext cx="2302" cy="353"/>
              </a:xfrm>
              <a:custGeom>
                <a:avLst/>
                <a:gdLst>
                  <a:gd name="T0" fmla="+- 0 9944 7650"/>
                  <a:gd name="T1" fmla="*/ T0 w 2302"/>
                  <a:gd name="T2" fmla="+- 0 2460 2114"/>
                  <a:gd name="T3" fmla="*/ 2460 h 353"/>
                  <a:gd name="T4" fmla="+- 0 7650 7650"/>
                  <a:gd name="T5" fmla="*/ T4 w 2302"/>
                  <a:gd name="T6" fmla="+- 0 2460 2114"/>
                  <a:gd name="T7" fmla="*/ 2460 h 353"/>
                  <a:gd name="T8" fmla="+- 0 7650 7650"/>
                  <a:gd name="T9" fmla="*/ T8 w 2302"/>
                  <a:gd name="T10" fmla="+- 0 2467 2114"/>
                  <a:gd name="T11" fmla="*/ 2467 h 353"/>
                  <a:gd name="T12" fmla="+- 0 9952 7650"/>
                  <a:gd name="T13" fmla="*/ T12 w 2302"/>
                  <a:gd name="T14" fmla="+- 0 2467 2114"/>
                  <a:gd name="T15" fmla="*/ 2467 h 353"/>
                  <a:gd name="T16" fmla="+- 0 9944 7650"/>
                  <a:gd name="T17" fmla="*/ T16 w 2302"/>
                  <a:gd name="T18" fmla="+- 0 2460 2114"/>
                  <a:gd name="T19" fmla="*/ 2460 h 353"/>
                </a:gdLst>
                <a:ahLst/>
                <a:cxnLst>
                  <a:cxn ang="0">
                    <a:pos x="T1" y="T3"/>
                  </a:cxn>
                  <a:cxn ang="0">
                    <a:pos x="T5" y="T7"/>
                  </a:cxn>
                  <a:cxn ang="0">
                    <a:pos x="T9" y="T11"/>
                  </a:cxn>
                  <a:cxn ang="0">
                    <a:pos x="T13" y="T15"/>
                  </a:cxn>
                  <a:cxn ang="0">
                    <a:pos x="T17" y="T19"/>
                  </a:cxn>
                </a:cxnLst>
                <a:rect l="0" t="0" r="r" b="b"/>
                <a:pathLst>
                  <a:path w="2302" h="353">
                    <a:moveTo>
                      <a:pt x="2294" y="346"/>
                    </a:moveTo>
                    <a:lnTo>
                      <a:pt x="0" y="346"/>
                    </a:lnTo>
                    <a:lnTo>
                      <a:pt x="0" y="353"/>
                    </a:lnTo>
                    <a:lnTo>
                      <a:pt x="2302" y="353"/>
                    </a:lnTo>
                    <a:lnTo>
                      <a:pt x="2294" y="346"/>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80" name="Freeform 589"/>
              <p:cNvSpPr>
                <a:spLocks/>
              </p:cNvSpPr>
              <p:nvPr/>
            </p:nvSpPr>
            <p:spPr bwMode="auto">
              <a:xfrm>
                <a:off x="7650" y="2114"/>
                <a:ext cx="2302" cy="353"/>
              </a:xfrm>
              <a:custGeom>
                <a:avLst/>
                <a:gdLst>
                  <a:gd name="T0" fmla="+- 0 9952 7650"/>
                  <a:gd name="T1" fmla="*/ T0 w 2302"/>
                  <a:gd name="T2" fmla="+- 0 2114 2114"/>
                  <a:gd name="T3" fmla="*/ 2114 h 353"/>
                  <a:gd name="T4" fmla="+- 0 9944 7650"/>
                  <a:gd name="T5" fmla="*/ T4 w 2302"/>
                  <a:gd name="T6" fmla="+- 0 2114 2114"/>
                  <a:gd name="T7" fmla="*/ 2114 h 353"/>
                  <a:gd name="T8" fmla="+- 0 9944 7650"/>
                  <a:gd name="T9" fmla="*/ T8 w 2302"/>
                  <a:gd name="T10" fmla="+- 0 2460 2114"/>
                  <a:gd name="T11" fmla="*/ 2460 h 353"/>
                  <a:gd name="T12" fmla="+- 0 9952 7650"/>
                  <a:gd name="T13" fmla="*/ T12 w 2302"/>
                  <a:gd name="T14" fmla="+- 0 2467 2114"/>
                  <a:gd name="T15" fmla="*/ 2467 h 353"/>
                  <a:gd name="T16" fmla="+- 0 9952 7650"/>
                  <a:gd name="T17" fmla="*/ T16 w 2302"/>
                  <a:gd name="T18" fmla="+- 0 2114 2114"/>
                  <a:gd name="T19" fmla="*/ 2114 h 353"/>
                </a:gdLst>
                <a:ahLst/>
                <a:cxnLst>
                  <a:cxn ang="0">
                    <a:pos x="T1" y="T3"/>
                  </a:cxn>
                  <a:cxn ang="0">
                    <a:pos x="T5" y="T7"/>
                  </a:cxn>
                  <a:cxn ang="0">
                    <a:pos x="T9" y="T11"/>
                  </a:cxn>
                  <a:cxn ang="0">
                    <a:pos x="T13" y="T15"/>
                  </a:cxn>
                  <a:cxn ang="0">
                    <a:pos x="T17" y="T19"/>
                  </a:cxn>
                </a:cxnLst>
                <a:rect l="0" t="0" r="r" b="b"/>
                <a:pathLst>
                  <a:path w="2302" h="353">
                    <a:moveTo>
                      <a:pt x="2302" y="0"/>
                    </a:moveTo>
                    <a:lnTo>
                      <a:pt x="2294" y="0"/>
                    </a:lnTo>
                    <a:lnTo>
                      <a:pt x="2294" y="346"/>
                    </a:lnTo>
                    <a:lnTo>
                      <a:pt x="2302" y="353"/>
                    </a:lnTo>
                    <a:lnTo>
                      <a:pt x="2302"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55" name="Group 584"/>
            <p:cNvGrpSpPr>
              <a:grpSpLocks/>
            </p:cNvGrpSpPr>
            <p:nvPr/>
          </p:nvGrpSpPr>
          <p:grpSpPr bwMode="auto">
            <a:xfrm>
              <a:off x="0" y="2474"/>
              <a:ext cx="9960" cy="586"/>
              <a:chOff x="0" y="2474"/>
              <a:chExt cx="9960" cy="586"/>
            </a:xfrm>
          </p:grpSpPr>
          <p:sp>
            <p:nvSpPr>
              <p:cNvPr id="76" name="Freeform 587"/>
              <p:cNvSpPr>
                <a:spLocks/>
              </p:cNvSpPr>
              <p:nvPr/>
            </p:nvSpPr>
            <p:spPr bwMode="auto">
              <a:xfrm>
                <a:off x="0" y="2474"/>
                <a:ext cx="9960" cy="586"/>
              </a:xfrm>
              <a:custGeom>
                <a:avLst/>
                <a:gdLst>
                  <a:gd name="T0" fmla="*/ 9952 w 9960"/>
                  <a:gd name="T1" fmla="+- 0 3052 2474"/>
                  <a:gd name="T2" fmla="*/ 3052 h 586"/>
                  <a:gd name="T3" fmla="*/ 7 w 9960"/>
                  <a:gd name="T4" fmla="+- 0 3052 2474"/>
                  <a:gd name="T5" fmla="*/ 3052 h 586"/>
                  <a:gd name="T6" fmla="*/ 0 w 9960"/>
                  <a:gd name="T7" fmla="+- 0 3060 2474"/>
                  <a:gd name="T8" fmla="*/ 3060 h 586"/>
                  <a:gd name="T9" fmla="*/ 9960 w 9960"/>
                  <a:gd name="T10" fmla="+- 0 3060 2474"/>
                  <a:gd name="T11" fmla="*/ 3060 h 586"/>
                  <a:gd name="T12" fmla="*/ 9952 w 9960"/>
                  <a:gd name="T13" fmla="+- 0 3052 2474"/>
                  <a:gd name="T14" fmla="*/ 3052 h 586"/>
                </a:gdLst>
                <a:ahLst/>
                <a:cxnLst>
                  <a:cxn ang="0">
                    <a:pos x="T0" y="T2"/>
                  </a:cxn>
                  <a:cxn ang="0">
                    <a:pos x="T3" y="T5"/>
                  </a:cxn>
                  <a:cxn ang="0">
                    <a:pos x="T6" y="T8"/>
                  </a:cxn>
                  <a:cxn ang="0">
                    <a:pos x="T9" y="T11"/>
                  </a:cxn>
                  <a:cxn ang="0">
                    <a:pos x="T12" y="T14"/>
                  </a:cxn>
                </a:cxnLst>
                <a:rect l="0" t="0" r="r" b="b"/>
                <a:pathLst>
                  <a:path w="9960" h="586">
                    <a:moveTo>
                      <a:pt x="9952" y="578"/>
                    </a:moveTo>
                    <a:lnTo>
                      <a:pt x="7" y="578"/>
                    </a:lnTo>
                    <a:lnTo>
                      <a:pt x="0" y="586"/>
                    </a:lnTo>
                    <a:lnTo>
                      <a:pt x="9960" y="586"/>
                    </a:lnTo>
                    <a:lnTo>
                      <a:pt x="9952" y="57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77" name="Freeform 586"/>
              <p:cNvSpPr>
                <a:spLocks/>
              </p:cNvSpPr>
              <p:nvPr/>
            </p:nvSpPr>
            <p:spPr bwMode="auto">
              <a:xfrm>
                <a:off x="0" y="2474"/>
                <a:ext cx="9960" cy="586"/>
              </a:xfrm>
              <a:custGeom>
                <a:avLst/>
                <a:gdLst>
                  <a:gd name="T0" fmla="*/ 9960 w 9960"/>
                  <a:gd name="T1" fmla="+- 0 2474 2474"/>
                  <a:gd name="T2" fmla="*/ 2474 h 586"/>
                  <a:gd name="T3" fmla="*/ 9952 w 9960"/>
                  <a:gd name="T4" fmla="+- 0 2474 2474"/>
                  <a:gd name="T5" fmla="*/ 2474 h 586"/>
                  <a:gd name="T6" fmla="*/ 9952 w 9960"/>
                  <a:gd name="T7" fmla="+- 0 3052 2474"/>
                  <a:gd name="T8" fmla="*/ 3052 h 586"/>
                  <a:gd name="T9" fmla="*/ 9960 w 9960"/>
                  <a:gd name="T10" fmla="+- 0 3060 2474"/>
                  <a:gd name="T11" fmla="*/ 3060 h 586"/>
                  <a:gd name="T12" fmla="*/ 9960 w 9960"/>
                  <a:gd name="T13" fmla="+- 0 2474 2474"/>
                  <a:gd name="T14" fmla="*/ 2474 h 586"/>
                </a:gdLst>
                <a:ahLst/>
                <a:cxnLst>
                  <a:cxn ang="0">
                    <a:pos x="T0" y="T2"/>
                  </a:cxn>
                  <a:cxn ang="0">
                    <a:pos x="T3" y="T5"/>
                  </a:cxn>
                  <a:cxn ang="0">
                    <a:pos x="T6" y="T8"/>
                  </a:cxn>
                  <a:cxn ang="0">
                    <a:pos x="T9" y="T11"/>
                  </a:cxn>
                  <a:cxn ang="0">
                    <a:pos x="T12" y="T14"/>
                  </a:cxn>
                </a:cxnLst>
                <a:rect l="0" t="0" r="r" b="b"/>
                <a:pathLst>
                  <a:path w="9960" h="586">
                    <a:moveTo>
                      <a:pt x="9960" y="0"/>
                    </a:moveTo>
                    <a:lnTo>
                      <a:pt x="9952" y="0"/>
                    </a:lnTo>
                    <a:lnTo>
                      <a:pt x="9952" y="578"/>
                    </a:lnTo>
                    <a:lnTo>
                      <a:pt x="9960" y="586"/>
                    </a:lnTo>
                    <a:lnTo>
                      <a:pt x="9960"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78" name="Freeform 585"/>
              <p:cNvSpPr>
                <a:spLocks/>
              </p:cNvSpPr>
              <p:nvPr/>
            </p:nvSpPr>
            <p:spPr bwMode="auto">
              <a:xfrm>
                <a:off x="0" y="2474"/>
                <a:ext cx="9960" cy="586"/>
              </a:xfrm>
              <a:custGeom>
                <a:avLst/>
                <a:gdLst>
                  <a:gd name="T0" fmla="*/ 14 w 9960"/>
                  <a:gd name="T1" fmla="+- 0 2474 2474"/>
                  <a:gd name="T2" fmla="*/ 2474 h 586"/>
                  <a:gd name="T3" fmla="*/ 7 w 9960"/>
                  <a:gd name="T4" fmla="+- 0 2474 2474"/>
                  <a:gd name="T5" fmla="*/ 2474 h 586"/>
                  <a:gd name="T6" fmla="*/ 7 w 9960"/>
                  <a:gd name="T7" fmla="+- 0 3052 2474"/>
                  <a:gd name="T8" fmla="*/ 3052 h 586"/>
                  <a:gd name="T9" fmla="*/ 14 w 9960"/>
                  <a:gd name="T10" fmla="+- 0 3044 2474"/>
                  <a:gd name="T11" fmla="*/ 3044 h 586"/>
                  <a:gd name="T12" fmla="*/ 14 w 9960"/>
                  <a:gd name="T13" fmla="+- 0 2474 2474"/>
                  <a:gd name="T14" fmla="*/ 2474 h 586"/>
                </a:gdLst>
                <a:ahLst/>
                <a:cxnLst>
                  <a:cxn ang="0">
                    <a:pos x="T0" y="T2"/>
                  </a:cxn>
                  <a:cxn ang="0">
                    <a:pos x="T3" y="T5"/>
                  </a:cxn>
                  <a:cxn ang="0">
                    <a:pos x="T6" y="T8"/>
                  </a:cxn>
                  <a:cxn ang="0">
                    <a:pos x="T9" y="T11"/>
                  </a:cxn>
                  <a:cxn ang="0">
                    <a:pos x="T12" y="T14"/>
                  </a:cxn>
                </a:cxnLst>
                <a:rect l="0" t="0" r="r" b="b"/>
                <a:pathLst>
                  <a:path w="9960" h="586">
                    <a:moveTo>
                      <a:pt x="14" y="0"/>
                    </a:moveTo>
                    <a:lnTo>
                      <a:pt x="7" y="0"/>
                    </a:lnTo>
                    <a:lnTo>
                      <a:pt x="7" y="578"/>
                    </a:lnTo>
                    <a:lnTo>
                      <a:pt x="14" y="570"/>
                    </a:lnTo>
                    <a:lnTo>
                      <a:pt x="14" y="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grpSp>
        <p:grpSp>
          <p:nvGrpSpPr>
            <p:cNvPr id="56" name="Group 564"/>
            <p:cNvGrpSpPr>
              <a:grpSpLocks/>
            </p:cNvGrpSpPr>
            <p:nvPr/>
          </p:nvGrpSpPr>
          <p:grpSpPr bwMode="auto">
            <a:xfrm>
              <a:off x="0" y="126"/>
              <a:ext cx="9952" cy="2934"/>
              <a:chOff x="0" y="126"/>
              <a:chExt cx="9952" cy="2934"/>
            </a:xfrm>
          </p:grpSpPr>
          <p:sp>
            <p:nvSpPr>
              <p:cNvPr id="57" name="Freeform 583"/>
              <p:cNvSpPr>
                <a:spLocks/>
              </p:cNvSpPr>
              <p:nvPr/>
            </p:nvSpPr>
            <p:spPr bwMode="auto">
              <a:xfrm>
                <a:off x="0" y="2474"/>
                <a:ext cx="9952" cy="586"/>
              </a:xfrm>
              <a:custGeom>
                <a:avLst/>
                <a:gdLst>
                  <a:gd name="T0" fmla="*/ 7 w 9952"/>
                  <a:gd name="T1" fmla="+- 0 2474 2474"/>
                  <a:gd name="T2" fmla="*/ 2474 h 586"/>
                  <a:gd name="T3" fmla="*/ 0 w 9952"/>
                  <a:gd name="T4" fmla="+- 0 2474 2474"/>
                  <a:gd name="T5" fmla="*/ 2474 h 586"/>
                  <a:gd name="T6" fmla="*/ 0 w 9952"/>
                  <a:gd name="T7" fmla="+- 0 3060 2474"/>
                  <a:gd name="T8" fmla="*/ 3060 h 586"/>
                  <a:gd name="T9" fmla="*/ 7 w 9952"/>
                  <a:gd name="T10" fmla="+- 0 3052 2474"/>
                  <a:gd name="T11" fmla="*/ 3052 h 586"/>
                  <a:gd name="T12" fmla="*/ 7 w 9952"/>
                  <a:gd name="T13" fmla="+- 0 2474 2474"/>
                  <a:gd name="T14" fmla="*/ 2474 h 586"/>
                </a:gdLst>
                <a:ahLst/>
                <a:cxnLst>
                  <a:cxn ang="0">
                    <a:pos x="T0" y="T2"/>
                  </a:cxn>
                  <a:cxn ang="0">
                    <a:pos x="T3" y="T5"/>
                  </a:cxn>
                  <a:cxn ang="0">
                    <a:pos x="T6" y="T8"/>
                  </a:cxn>
                  <a:cxn ang="0">
                    <a:pos x="T9" y="T11"/>
                  </a:cxn>
                  <a:cxn ang="0">
                    <a:pos x="T12" y="T14"/>
                  </a:cxn>
                </a:cxnLst>
                <a:rect l="0" t="0" r="r" b="b"/>
                <a:pathLst>
                  <a:path w="9952" h="586">
                    <a:moveTo>
                      <a:pt x="7" y="0"/>
                    </a:moveTo>
                    <a:lnTo>
                      <a:pt x="0" y="0"/>
                    </a:lnTo>
                    <a:lnTo>
                      <a:pt x="0" y="586"/>
                    </a:lnTo>
                    <a:lnTo>
                      <a:pt x="7" y="578"/>
                    </a:lnTo>
                    <a:lnTo>
                      <a:pt x="7"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58" name="Freeform 582"/>
              <p:cNvSpPr>
                <a:spLocks/>
              </p:cNvSpPr>
              <p:nvPr/>
            </p:nvSpPr>
            <p:spPr bwMode="auto">
              <a:xfrm>
                <a:off x="0" y="2474"/>
                <a:ext cx="9952" cy="586"/>
              </a:xfrm>
              <a:custGeom>
                <a:avLst/>
                <a:gdLst>
                  <a:gd name="T0" fmla="*/ 9944 w 9952"/>
                  <a:gd name="T1" fmla="+- 0 3044 2474"/>
                  <a:gd name="T2" fmla="*/ 3044 h 586"/>
                  <a:gd name="T3" fmla="*/ 14 w 9952"/>
                  <a:gd name="T4" fmla="+- 0 3044 2474"/>
                  <a:gd name="T5" fmla="*/ 3044 h 586"/>
                  <a:gd name="T6" fmla="*/ 7 w 9952"/>
                  <a:gd name="T7" fmla="+- 0 3052 2474"/>
                  <a:gd name="T8" fmla="*/ 3052 h 586"/>
                  <a:gd name="T9" fmla="*/ 9952 w 9952"/>
                  <a:gd name="T10" fmla="+- 0 3052 2474"/>
                  <a:gd name="T11" fmla="*/ 3052 h 586"/>
                  <a:gd name="T12" fmla="*/ 9944 w 9952"/>
                  <a:gd name="T13" fmla="+- 0 3044 2474"/>
                  <a:gd name="T14" fmla="*/ 3044 h 586"/>
                </a:gdLst>
                <a:ahLst/>
                <a:cxnLst>
                  <a:cxn ang="0">
                    <a:pos x="T0" y="T2"/>
                  </a:cxn>
                  <a:cxn ang="0">
                    <a:pos x="T3" y="T5"/>
                  </a:cxn>
                  <a:cxn ang="0">
                    <a:pos x="T6" y="T8"/>
                  </a:cxn>
                  <a:cxn ang="0">
                    <a:pos x="T9" y="T11"/>
                  </a:cxn>
                  <a:cxn ang="0">
                    <a:pos x="T12" y="T14"/>
                  </a:cxn>
                </a:cxnLst>
                <a:rect l="0" t="0" r="r" b="b"/>
                <a:pathLst>
                  <a:path w="9952" h="586">
                    <a:moveTo>
                      <a:pt x="9944" y="570"/>
                    </a:moveTo>
                    <a:lnTo>
                      <a:pt x="14" y="570"/>
                    </a:lnTo>
                    <a:lnTo>
                      <a:pt x="7" y="578"/>
                    </a:lnTo>
                    <a:lnTo>
                      <a:pt x="9952" y="578"/>
                    </a:lnTo>
                    <a:lnTo>
                      <a:pt x="9944" y="57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59" name="Freeform 581"/>
              <p:cNvSpPr>
                <a:spLocks/>
              </p:cNvSpPr>
              <p:nvPr/>
            </p:nvSpPr>
            <p:spPr bwMode="auto">
              <a:xfrm>
                <a:off x="0" y="2474"/>
                <a:ext cx="9952" cy="586"/>
              </a:xfrm>
              <a:custGeom>
                <a:avLst/>
                <a:gdLst>
                  <a:gd name="T0" fmla="*/ 9952 w 9952"/>
                  <a:gd name="T1" fmla="+- 0 2474 2474"/>
                  <a:gd name="T2" fmla="*/ 2474 h 586"/>
                  <a:gd name="T3" fmla="*/ 9944 w 9952"/>
                  <a:gd name="T4" fmla="+- 0 2474 2474"/>
                  <a:gd name="T5" fmla="*/ 2474 h 586"/>
                  <a:gd name="T6" fmla="*/ 9944 w 9952"/>
                  <a:gd name="T7" fmla="+- 0 3044 2474"/>
                  <a:gd name="T8" fmla="*/ 3044 h 586"/>
                  <a:gd name="T9" fmla="*/ 9952 w 9952"/>
                  <a:gd name="T10" fmla="+- 0 3052 2474"/>
                  <a:gd name="T11" fmla="*/ 3052 h 586"/>
                  <a:gd name="T12" fmla="*/ 9952 w 9952"/>
                  <a:gd name="T13" fmla="+- 0 2474 2474"/>
                  <a:gd name="T14" fmla="*/ 2474 h 586"/>
                </a:gdLst>
                <a:ahLst/>
                <a:cxnLst>
                  <a:cxn ang="0">
                    <a:pos x="T0" y="T2"/>
                  </a:cxn>
                  <a:cxn ang="0">
                    <a:pos x="T3" y="T5"/>
                  </a:cxn>
                  <a:cxn ang="0">
                    <a:pos x="T6" y="T8"/>
                  </a:cxn>
                  <a:cxn ang="0">
                    <a:pos x="T9" y="T11"/>
                  </a:cxn>
                  <a:cxn ang="0">
                    <a:pos x="T12" y="T14"/>
                  </a:cxn>
                </a:cxnLst>
                <a:rect l="0" t="0" r="r" b="b"/>
                <a:pathLst>
                  <a:path w="9952" h="586">
                    <a:moveTo>
                      <a:pt x="9952" y="0"/>
                    </a:moveTo>
                    <a:lnTo>
                      <a:pt x="9944" y="0"/>
                    </a:lnTo>
                    <a:lnTo>
                      <a:pt x="9944" y="570"/>
                    </a:lnTo>
                    <a:lnTo>
                      <a:pt x="9952" y="578"/>
                    </a:lnTo>
                    <a:lnTo>
                      <a:pt x="9952" y="0"/>
                    </a:lnTo>
                    <a:close/>
                  </a:path>
                </a:pathLst>
              </a:custGeom>
              <a:solidFill>
                <a:srgbClr val="10101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ysClr val="windowText" lastClr="000000"/>
                  </a:solidFill>
                  <a:effectLst/>
                  <a:uLnTx/>
                  <a:uFillTx/>
                </a:endParaRPr>
              </a:p>
            </p:txBody>
          </p:sp>
          <p:sp>
            <p:nvSpPr>
              <p:cNvPr id="60" name="Text Box 580"/>
              <p:cNvSpPr txBox="1">
                <a:spLocks noChangeArrowheads="1"/>
              </p:cNvSpPr>
              <p:nvPr/>
            </p:nvSpPr>
            <p:spPr bwMode="auto">
              <a:xfrm>
                <a:off x="416" y="126"/>
                <a:ext cx="851"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930"/>
                  </a:lnSpc>
                  <a:spcBef>
                    <a:spcPts val="0"/>
                  </a:spcBef>
                  <a:spcAft>
                    <a:spcPts val="0"/>
                  </a:spcAft>
                  <a:buClrTx/>
                  <a:buSzTx/>
                  <a:buFontTx/>
                  <a:buNone/>
                  <a:tabLst/>
                  <a:defRPr/>
                </a:pP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Carouge</a:t>
                </a:r>
                <a:r>
                  <a:rPr kumimoji="0" lang="en-US" sz="900" b="0" i="0" u="none" strike="noStrike" kern="0" cap="none" spc="3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à</a:t>
                </a:r>
                <a:endParaRPr kumimoji="0" lang="fr-C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ts val="1015"/>
                  </a:lnSpc>
                  <a:spcBef>
                    <a:spcPts val="10"/>
                  </a:spcBef>
                  <a:spcAft>
                    <a:spcPts val="0"/>
                  </a:spcAft>
                  <a:buClrTx/>
                  <a:buSzTx/>
                  <a:buFontTx/>
                  <a:buNone/>
                  <a:tabLst/>
                  <a:defRPr/>
                </a:pP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épaulettes</a:t>
                </a:r>
                <a:endParaRPr kumimoji="0" lang="fr-C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1" name="Text Box 579"/>
              <p:cNvSpPr txBox="1">
                <a:spLocks noChangeArrowheads="1"/>
              </p:cNvSpPr>
              <p:nvPr/>
            </p:nvSpPr>
            <p:spPr bwMode="auto">
              <a:xfrm>
                <a:off x="2184" y="277"/>
                <a:ext cx="1244"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910"/>
                  </a:lnSpc>
                  <a:spcBef>
                    <a:spcPts val="0"/>
                  </a:spcBef>
                  <a:spcAft>
                    <a:spcPts val="0"/>
                  </a:spcAft>
                  <a:buClrTx/>
                  <a:buSzTx/>
                  <a:buFontTx/>
                  <a:buNone/>
                  <a:tabLst/>
                  <a:defRPr/>
                </a:pP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Lagopède</a:t>
                </a:r>
                <a:r>
                  <a:rPr kumimoji="0" lang="en-US" sz="900" b="0" i="0" u="none" strike="noStrike" kern="0" cap="none" spc="5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alpin</a:t>
                </a:r>
                <a:endParaRPr kumimoji="0" lang="fr-C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2" name="Text Box 578"/>
              <p:cNvSpPr txBox="1">
                <a:spLocks noChangeArrowheads="1"/>
              </p:cNvSpPr>
              <p:nvPr/>
            </p:nvSpPr>
            <p:spPr bwMode="auto">
              <a:xfrm>
                <a:off x="4387" y="234"/>
                <a:ext cx="40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910"/>
                  </a:lnSpc>
                  <a:spcBef>
                    <a:spcPts val="0"/>
                  </a:spcBef>
                  <a:spcAft>
                    <a:spcPts val="0"/>
                  </a:spcAft>
                  <a:buClrTx/>
                  <a:buSzTx/>
                  <a:buFontTx/>
                  <a:buNone/>
                  <a:tabLst/>
                  <a:defRPr/>
                </a:pPr>
                <a:r>
                  <a:rPr kumimoji="0" lang="en-US"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Loup</a:t>
                </a:r>
                <a:endParaRPr kumimoji="0" lang="fr-C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 Box 577"/>
              <p:cNvSpPr txBox="1">
                <a:spLocks noChangeArrowheads="1"/>
              </p:cNvSpPr>
              <p:nvPr/>
            </p:nvSpPr>
            <p:spPr bwMode="auto">
              <a:xfrm>
                <a:off x="5980" y="260"/>
                <a:ext cx="103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910"/>
                  </a:lnSpc>
                  <a:spcBef>
                    <a:spcPts val="0"/>
                  </a:spcBef>
                  <a:spcAft>
                    <a:spcPts val="0"/>
                  </a:spcAft>
                  <a:buClrTx/>
                  <a:buSzTx/>
                  <a:buFontTx/>
                  <a:buNone/>
                  <a:tabLst/>
                  <a:defRPr/>
                </a:pPr>
                <a:r>
                  <a:rPr kumimoji="0" lang="en-US"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Raton</a:t>
                </a:r>
                <a:r>
                  <a:rPr kumimoji="0" lang="en-US" sz="900" b="0" i="0" u="none" strike="noStrike" kern="0" cap="none" spc="4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laveur</a:t>
                </a:r>
                <a:endParaRPr kumimoji="0" lang="fr-C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4" name="Text Box 576"/>
              <p:cNvSpPr txBox="1">
                <a:spLocks noChangeArrowheads="1"/>
              </p:cNvSpPr>
              <p:nvPr/>
            </p:nvSpPr>
            <p:spPr bwMode="auto">
              <a:xfrm>
                <a:off x="7913" y="259"/>
                <a:ext cx="156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910"/>
                  </a:lnSpc>
                  <a:spcBef>
                    <a:spcPts val="0"/>
                  </a:spcBef>
                  <a:spcAft>
                    <a:spcPts val="0"/>
                  </a:spcAft>
                  <a:buClrTx/>
                  <a:buSzTx/>
                  <a:buFontTx/>
                  <a:buNone/>
                  <a:tabLst/>
                  <a:defRPr/>
                </a:pP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Tétras</a:t>
                </a:r>
                <a:r>
                  <a:rPr kumimoji="0" lang="en-US" sz="900" b="0" i="0" u="none" strike="noStrike" kern="0" cap="none" spc="1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à</a:t>
                </a:r>
                <a:r>
                  <a:rPr kumimoji="0" lang="en-US" sz="900" b="0" i="0" u="none" strike="noStrike" kern="0" cap="none" spc="2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queue</a:t>
                </a:r>
                <a:r>
                  <a:rPr kumimoji="0" lang="en-US" sz="900" b="0" i="0" u="none" strike="noStrike" kern="0" cap="none" spc="2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fine</a:t>
                </a:r>
                <a:endParaRPr kumimoji="0" lang="fr-C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6" name="Text Box 574"/>
              <p:cNvSpPr txBox="1">
                <a:spLocks noChangeArrowheads="1"/>
              </p:cNvSpPr>
              <p:nvPr/>
            </p:nvSpPr>
            <p:spPr bwMode="auto">
              <a:xfrm>
                <a:off x="3975" y="680"/>
                <a:ext cx="163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 marR="0" lvl="0" indent="-1905" defTabSz="914400" eaLnBrk="1" fontAlgn="auto" latinLnBrk="0" hangingPunct="1">
                  <a:lnSpc>
                    <a:spcPts val="930"/>
                  </a:lnSpc>
                  <a:spcBef>
                    <a:spcPts val="0"/>
                  </a:spcBef>
                  <a:spcAft>
                    <a:spcPts val="0"/>
                  </a:spcAft>
                  <a:buClrTx/>
                  <a:buSzTx/>
                  <a:buFontTx/>
                  <a:buNone/>
                  <a:tabLst/>
                  <a:defRPr/>
                </a:pP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Marmotte</a:t>
                </a:r>
                <a:r>
                  <a:rPr kumimoji="0" lang="fr-CA" sz="900" b="0" i="0" u="none" strike="noStrike" kern="0" cap="none" spc="7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commune</a:t>
                </a:r>
                <a:endParaRPr kumimoji="0" lang="fr-C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8" name="Text Box 572"/>
              <p:cNvSpPr txBox="1">
                <a:spLocks noChangeArrowheads="1"/>
              </p:cNvSpPr>
              <p:nvPr/>
            </p:nvSpPr>
            <p:spPr bwMode="auto">
              <a:xfrm>
                <a:off x="7930" y="692"/>
                <a:ext cx="1598"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910"/>
                  </a:lnSpc>
                  <a:spcBef>
                    <a:spcPts val="0"/>
                  </a:spcBef>
                  <a:spcAft>
                    <a:spcPts val="0"/>
                  </a:spcAft>
                  <a:buClrTx/>
                  <a:buSzTx/>
                  <a:buFontTx/>
                  <a:buNone/>
                  <a:tabLst/>
                  <a:defRPr/>
                </a:pP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Vacher</a:t>
                </a:r>
                <a:r>
                  <a:rPr kumimoji="0" lang="en-US" sz="900" b="0" i="0" u="none" strike="noStrike" kern="0" cap="none" spc="2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à</a:t>
                </a:r>
                <a:r>
                  <a:rPr kumimoji="0" lang="en-US" sz="900" b="0" i="0" u="none" strike="noStrike" kern="0" cap="none" spc="2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tête</a:t>
                </a:r>
                <a:r>
                  <a:rPr kumimoji="0" lang="en-US" sz="900" b="0" i="0" u="none" strike="noStrike" kern="0" cap="none" spc="2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brune</a:t>
                </a:r>
                <a:endParaRPr kumimoji="0" lang="fr-C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9" name="Text Box 571"/>
              <p:cNvSpPr txBox="1">
                <a:spLocks noChangeArrowheads="1"/>
              </p:cNvSpPr>
              <p:nvPr/>
            </p:nvSpPr>
            <p:spPr bwMode="auto">
              <a:xfrm>
                <a:off x="119" y="1704"/>
                <a:ext cx="1927"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930"/>
                  </a:lnSpc>
                  <a:spcBef>
                    <a:spcPts val="0"/>
                  </a:spcBef>
                  <a:spcAft>
                    <a:spcPts val="0"/>
                  </a:spcAft>
                  <a:buClrTx/>
                  <a:buSzTx/>
                  <a:buFontTx/>
                  <a:buNone/>
                  <a:tabLst/>
                  <a:defRPr/>
                </a:pP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Étourneau</a:t>
                </a:r>
                <a:r>
                  <a:rPr kumimoji="0" lang="en-US"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sansonnet</a:t>
                </a:r>
                <a:endParaRPr kumimoji="0" lang="fr-C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0" name="Text Box 570"/>
              <p:cNvSpPr txBox="1">
                <a:spLocks noChangeArrowheads="1"/>
              </p:cNvSpPr>
              <p:nvPr/>
            </p:nvSpPr>
            <p:spPr bwMode="auto">
              <a:xfrm>
                <a:off x="5864" y="1704"/>
                <a:ext cx="126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910"/>
                  </a:lnSpc>
                  <a:spcBef>
                    <a:spcPts val="0"/>
                  </a:spcBef>
                  <a:spcAft>
                    <a:spcPts val="0"/>
                  </a:spcAft>
                  <a:buClrTx/>
                  <a:buSzTx/>
                  <a:buFontTx/>
                  <a:buNone/>
                  <a:tabLst/>
                  <a:defRPr/>
                </a:pP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Renard</a:t>
                </a:r>
                <a:r>
                  <a:rPr kumimoji="0" lang="en-US" sz="900" b="0" i="0" u="none" strike="noStrike" kern="0" cap="none" spc="5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argenté</a:t>
                </a:r>
                <a:endParaRPr kumimoji="0" lang="fr-C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1" name="Text Box 569"/>
              <p:cNvSpPr txBox="1">
                <a:spLocks noChangeArrowheads="1"/>
              </p:cNvSpPr>
              <p:nvPr/>
            </p:nvSpPr>
            <p:spPr bwMode="auto">
              <a:xfrm>
                <a:off x="119" y="2203"/>
                <a:ext cx="1387"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910"/>
                  </a:lnSpc>
                  <a:spcBef>
                    <a:spcPts val="0"/>
                  </a:spcBef>
                  <a:spcAft>
                    <a:spcPts val="0"/>
                  </a:spcAft>
                  <a:buClrTx/>
                  <a:buSzTx/>
                  <a:buFontTx/>
                  <a:buNone/>
                  <a:tabLst/>
                  <a:defRPr/>
                </a:pP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Gélinotte</a:t>
                </a:r>
                <a:r>
                  <a:rPr kumimoji="0" lang="en-US" sz="900" b="0" i="0" u="none" strike="noStrike" kern="0" cap="none" spc="6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huppée</a:t>
                </a:r>
                <a:endParaRPr kumimoji="0" lang="fr-C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2" name="Text Box 568"/>
              <p:cNvSpPr txBox="1">
                <a:spLocks noChangeArrowheads="1"/>
              </p:cNvSpPr>
              <p:nvPr/>
            </p:nvSpPr>
            <p:spPr bwMode="auto">
              <a:xfrm>
                <a:off x="2160" y="2203"/>
                <a:ext cx="146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910"/>
                  </a:lnSpc>
                  <a:spcBef>
                    <a:spcPts val="0"/>
                  </a:spcBef>
                  <a:spcAft>
                    <a:spcPts val="0"/>
                  </a:spcAft>
                  <a:buClrTx/>
                  <a:buSzTx/>
                  <a:buFontTx/>
                  <a:buNone/>
                  <a:tabLst/>
                  <a:defRPr/>
                </a:pPr>
                <a:r>
                  <a:rPr kumimoji="0" lang="en-US"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Lièvre</a:t>
                </a:r>
                <a:r>
                  <a:rPr kumimoji="0" lang="en-US" sz="900" b="0" i="0" u="none" strike="noStrike" kern="0" cap="none" spc="6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d'Amérique</a:t>
                </a:r>
                <a:endParaRPr kumimoji="0" lang="fr-C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3" name="Text Box 567"/>
              <p:cNvSpPr txBox="1">
                <a:spLocks noChangeArrowheads="1"/>
              </p:cNvSpPr>
              <p:nvPr/>
            </p:nvSpPr>
            <p:spPr bwMode="auto">
              <a:xfrm>
                <a:off x="3990" y="2203"/>
                <a:ext cx="1313"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910"/>
                  </a:lnSpc>
                  <a:spcBef>
                    <a:spcPts val="0"/>
                  </a:spcBef>
                  <a:spcAft>
                    <a:spcPts val="0"/>
                  </a:spcAft>
                  <a:buClrTx/>
                  <a:buSzTx/>
                  <a:buFontTx/>
                  <a:buNone/>
                  <a:tabLst/>
                  <a:defRPr/>
                </a:pPr>
                <a:r>
                  <a:rPr kumimoji="0" lang="en-US" sz="900" b="0" i="0" u="none" strike="noStrike" kern="0" cap="none" spc="-5"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Quiscale</a:t>
                </a:r>
                <a:r>
                  <a:rPr kumimoji="0" lang="en-US" sz="900" b="0" i="0" u="none" strike="noStrike" kern="0" cap="none" spc="55"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900" b="0" i="0" u="none" strike="noStrike" kern="0" cap="none" spc="-5" normalizeH="0" baseline="0" noProof="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bronzé</a:t>
                </a:r>
                <a:endParaRPr kumimoji="0" lang="fr-CA"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4" name="Text Box 566"/>
              <p:cNvSpPr txBox="1">
                <a:spLocks noChangeArrowheads="1"/>
              </p:cNvSpPr>
              <p:nvPr/>
            </p:nvSpPr>
            <p:spPr bwMode="auto">
              <a:xfrm>
                <a:off x="369" y="2570"/>
                <a:ext cx="8781" cy="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lvl="0">
                  <a:lnSpc>
                    <a:spcPts val="1015"/>
                  </a:lnSpc>
                  <a:spcBef>
                    <a:spcPts val="800"/>
                  </a:spcBef>
                  <a:defRPr/>
                </a:pP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Les</a:t>
                </a:r>
                <a:r>
                  <a:rPr kumimoji="0" lang="fr-CA" sz="9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oiseaux</a:t>
                </a:r>
                <a:r>
                  <a:rPr kumimoji="0" lang="fr-CA" sz="9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1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migrateurs</a:t>
                </a:r>
                <a:r>
                  <a:rPr kumimoji="0" lang="fr-CA" sz="9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considérés</a:t>
                </a:r>
                <a:r>
                  <a:rPr kumimoji="0" lang="fr-CA" sz="9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comme</a:t>
                </a:r>
                <a:r>
                  <a:rPr kumimoji="0" lang="fr-CA" sz="9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gibier</a:t>
                </a:r>
                <a:r>
                  <a:rPr kumimoji="0" lang="fr-CA" sz="9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1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selon</a:t>
                </a:r>
                <a:r>
                  <a:rPr kumimoji="0" lang="fr-CA" sz="9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1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la</a:t>
                </a:r>
                <a:r>
                  <a:rPr kumimoji="0" lang="fr-CA" sz="9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Loi</a:t>
                </a:r>
                <a:r>
                  <a:rPr kumimoji="0" lang="fr-CA" sz="9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de </a:t>
                </a:r>
                <a:r>
                  <a:rPr lang="fr-CA" sz="11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1994</a:t>
                </a:r>
                <a:r>
                  <a:rPr lang="fr-CA" sz="1100"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lang="fr-CA" sz="11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lang="fr-CA" sz="11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sur</a:t>
                </a:r>
                <a:r>
                  <a:rPr lang="fr-CA" sz="1100"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lang="fr-CA" sz="1100" kern="0" spc="1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lang="fr-CA" sz="11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la</a:t>
                </a:r>
                <a:r>
                  <a:rPr lang="fr-CA" sz="1100"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lang="fr-CA" sz="1100" kern="0" spc="1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lang="fr-CA" sz="11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convention</a:t>
                </a:r>
                <a:r>
                  <a:rPr lang="fr-CA" sz="1100"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lang="fr-CA" sz="11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lang="fr-CA" sz="11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concernant</a:t>
                </a:r>
                <a:r>
                  <a:rPr lang="fr-CA" sz="1100"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lang="fr-CA" sz="1100" kern="0" spc="1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lang="fr-CA" sz="11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les</a:t>
                </a:r>
                <a:r>
                  <a:rPr lang="fr-CA" sz="1100"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lang="fr-CA" sz="11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lang="fr-CA" sz="11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oiseaux </a:t>
                </a: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migrateurs</a:t>
                </a:r>
                <a:r>
                  <a:rPr kumimoji="0" lang="en-US"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fr-C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5" name="Text Box 565"/>
              <p:cNvSpPr txBox="1">
                <a:spLocks noChangeArrowheads="1"/>
              </p:cNvSpPr>
              <p:nvPr/>
            </p:nvSpPr>
            <p:spPr bwMode="auto">
              <a:xfrm>
                <a:off x="5812" y="2203"/>
                <a:ext cx="4021"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7145" marR="0" lvl="0" indent="0" defTabSz="914400" eaLnBrk="1" fontAlgn="auto" latinLnBrk="0" hangingPunct="1">
                  <a:lnSpc>
                    <a:spcPts val="930"/>
                  </a:lnSpc>
                  <a:spcBef>
                    <a:spcPts val="0"/>
                  </a:spcBef>
                  <a:spcAft>
                    <a:spcPts val="0"/>
                  </a:spcAft>
                  <a:buClrTx/>
                  <a:buSzTx/>
                  <a:buFontTx/>
                  <a:buNone/>
                  <a:tabLst/>
                  <a:defRPr/>
                </a:pP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Tétras</a:t>
                </a:r>
                <a:r>
                  <a:rPr kumimoji="0" lang="fr-CA" sz="900" b="0" i="0" u="none" strike="noStrike" kern="0" cap="none" spc="3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du</a:t>
                </a:r>
                <a:r>
                  <a:rPr kumimoji="0" lang="fr-CA" sz="900" b="0" i="0" u="none" strike="noStrike" kern="0" cap="none" spc="3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CA"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Canada</a:t>
                </a:r>
                <a:endParaRPr kumimoji="0" lang="fr-C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199" name="Image 198"/>
          <p:cNvPicPr>
            <a:picLocks noChangeAspect="1"/>
          </p:cNvPicPr>
          <p:nvPr/>
        </p:nvPicPr>
        <p:blipFill>
          <a:blip r:embed="rId3"/>
          <a:stretch>
            <a:fillRect/>
          </a:stretch>
        </p:blipFill>
        <p:spPr>
          <a:xfrm>
            <a:off x="1370127" y="4889231"/>
            <a:ext cx="6747205" cy="460004"/>
          </a:xfrm>
          <a:prstGeom prst="rect">
            <a:avLst/>
          </a:prstGeom>
        </p:spPr>
      </p:pic>
      <p:sp>
        <p:nvSpPr>
          <p:cNvPr id="200" name="Rectangle 199"/>
          <p:cNvSpPr/>
          <p:nvPr/>
        </p:nvSpPr>
        <p:spPr>
          <a:xfrm>
            <a:off x="3851137" y="3059655"/>
            <a:ext cx="1640834" cy="230832"/>
          </a:xfrm>
          <a:prstGeom prst="rect">
            <a:avLst/>
          </a:prstGeom>
        </p:spPr>
        <p:txBody>
          <a:bodyPr wrap="none">
            <a:spAutoFit/>
          </a:bodyPr>
          <a:lstStyle/>
          <a:p>
            <a:pPr marR="377190" lvl="0" indent="1270">
              <a:spcBef>
                <a:spcPts val="805"/>
              </a:spcBef>
              <a:defRPr/>
            </a:pPr>
            <a:r>
              <a:rPr lang="fr-CA" sz="9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Moineau</a:t>
            </a:r>
            <a:r>
              <a:rPr lang="fr-CA" sz="900" kern="0" spc="11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lang="fr-CA" sz="9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domestique</a:t>
            </a:r>
            <a:endParaRPr lang="fr-CA" sz="11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2" name="Rectangle 201"/>
          <p:cNvSpPr/>
          <p:nvPr/>
        </p:nvSpPr>
        <p:spPr>
          <a:xfrm>
            <a:off x="1098179" y="2672084"/>
            <a:ext cx="1250342" cy="230832"/>
          </a:xfrm>
          <a:prstGeom prst="rect">
            <a:avLst/>
          </a:prstGeom>
        </p:spPr>
        <p:txBody>
          <a:bodyPr wrap="none">
            <a:spAutoFit/>
          </a:bodyPr>
          <a:lstStyle/>
          <a:p>
            <a:r>
              <a:rPr lang="fr-CA" sz="9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Corneille</a:t>
            </a:r>
            <a:r>
              <a:rPr lang="fr-CA" sz="900" kern="0" spc="8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lang="fr-CA" sz="9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d'Amérique</a:t>
            </a:r>
            <a:endParaRPr lang="fr-CA" dirty="0"/>
          </a:p>
        </p:txBody>
      </p:sp>
      <p:sp>
        <p:nvSpPr>
          <p:cNvPr id="204" name="Rectangle 203"/>
          <p:cNvSpPr/>
          <p:nvPr/>
        </p:nvSpPr>
        <p:spPr>
          <a:xfrm>
            <a:off x="2462723" y="3066161"/>
            <a:ext cx="1343464" cy="230832"/>
          </a:xfrm>
          <a:prstGeom prst="rect">
            <a:avLst/>
          </a:prstGeom>
        </p:spPr>
        <p:txBody>
          <a:bodyPr wrap="square">
            <a:spAutoFit/>
          </a:bodyPr>
          <a:lstStyle/>
          <a:p>
            <a:pPr lvl="0">
              <a:spcBef>
                <a:spcPts val="805"/>
              </a:spcBef>
              <a:tabLst>
                <a:tab pos="1207135" algn="l"/>
              </a:tabLst>
              <a:defRPr/>
            </a:pPr>
            <a:r>
              <a:rPr lang="fr-CA" sz="9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Lapin</a:t>
            </a:r>
            <a:r>
              <a:rPr lang="fr-CA" sz="900" kern="0" spc="2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lang="fr-CA" sz="900" kern="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à </a:t>
            </a:r>
            <a:r>
              <a:rPr lang="en-US" sz="9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queue</a:t>
            </a:r>
            <a:r>
              <a:rPr lang="en-US" sz="900" kern="0" spc="5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lang="en-US" sz="9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blanche</a:t>
            </a:r>
            <a:endParaRPr lang="fr-CA" sz="11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5" name="Rectangle 204"/>
          <p:cNvSpPr/>
          <p:nvPr/>
        </p:nvSpPr>
        <p:spPr>
          <a:xfrm>
            <a:off x="2529367" y="3523161"/>
            <a:ext cx="970137" cy="230832"/>
          </a:xfrm>
          <a:prstGeom prst="rect">
            <a:avLst/>
          </a:prstGeom>
        </p:spPr>
        <p:txBody>
          <a:bodyPr wrap="none">
            <a:spAutoFit/>
          </a:bodyPr>
          <a:lstStyle/>
          <a:p>
            <a:r>
              <a:rPr lang="en-US" sz="9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Lièvre</a:t>
            </a:r>
            <a:r>
              <a:rPr lang="en-US" sz="900" kern="0" spc="50"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lang="en-US" sz="900" kern="0" spc="-5" dirty="0" err="1">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arctique</a:t>
            </a:r>
            <a:endParaRPr lang="fr-CA" dirty="0"/>
          </a:p>
        </p:txBody>
      </p:sp>
      <p:sp>
        <p:nvSpPr>
          <p:cNvPr id="206" name="Text Box 573"/>
          <p:cNvSpPr txBox="1">
            <a:spLocks noChangeArrowheads="1"/>
          </p:cNvSpPr>
          <p:nvPr/>
        </p:nvSpPr>
        <p:spPr bwMode="auto">
          <a:xfrm>
            <a:off x="5341935" y="2751051"/>
            <a:ext cx="1068876" cy="6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 marR="0" lvl="0" indent="-1905" defTabSz="914400" eaLnBrk="1" fontAlgn="auto" latinLnBrk="0" hangingPunct="1">
              <a:lnSpc>
                <a:spcPts val="930"/>
              </a:lnSpc>
              <a:spcBef>
                <a:spcPts val="0"/>
              </a:spcBef>
              <a:spcAft>
                <a:spcPts val="0"/>
              </a:spcAft>
              <a:buClrTx/>
              <a:buSzTx/>
              <a:buFontTx/>
              <a:buNone/>
              <a:tabLst/>
              <a:defRPr/>
            </a:pP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Renard</a:t>
            </a:r>
            <a:r>
              <a:rPr kumimoji="0" lang="en-US" sz="900" b="0" i="0" u="none" strike="noStrike" kern="0" cap="none" spc="4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roux</a:t>
            </a:r>
          </a:p>
          <a:p>
            <a:pPr marL="1270" marR="0" lvl="0" indent="-1905" defTabSz="914400" eaLnBrk="1" fontAlgn="auto" latinLnBrk="0" hangingPunct="1">
              <a:lnSpc>
                <a:spcPts val="930"/>
              </a:lnSpc>
              <a:spcBef>
                <a:spcPts val="0"/>
              </a:spcBef>
              <a:spcAft>
                <a:spcPts val="0"/>
              </a:spcAft>
              <a:buClrTx/>
              <a:buSzTx/>
              <a:buFontTx/>
              <a:buNone/>
              <a:tabLst/>
              <a:defRPr/>
            </a:pPr>
            <a:endParaRPr kumimoji="0" lang="fr-C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270" marR="0" lvl="0" indent="0" defTabSz="914400" eaLnBrk="1" fontAlgn="auto" latinLnBrk="0" hangingPunct="1">
              <a:lnSpc>
                <a:spcPts val="1015"/>
              </a:lnSpc>
              <a:spcBef>
                <a:spcPts val="805"/>
              </a:spcBef>
              <a:spcAft>
                <a:spcPts val="0"/>
              </a:spcAft>
              <a:buClrTx/>
              <a:buSzTx/>
              <a:buFontTx/>
              <a:buNone/>
              <a:tabLst/>
              <a:defRPr/>
            </a:pP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Renard</a:t>
            </a:r>
            <a:r>
              <a:rPr kumimoji="0" lang="en-US" sz="900" b="0" i="0" u="none" strike="noStrike" kern="0" cap="none" spc="4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croisé</a:t>
            </a:r>
            <a:endParaRPr kumimoji="0" lang="fr-C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10" name="Tableau 209"/>
          <p:cNvGraphicFramePr>
            <a:graphicFrameLocks noGrp="1"/>
          </p:cNvGraphicFramePr>
          <p:nvPr>
            <p:extLst>
              <p:ext uri="{D42A27DB-BD31-4B8C-83A1-F6EECF244321}">
                <p14:modId xmlns:p14="http://schemas.microsoft.com/office/powerpoint/2010/main" val="3465436059"/>
              </p:ext>
            </p:extLst>
          </p:nvPr>
        </p:nvGraphicFramePr>
        <p:xfrm>
          <a:off x="1444384" y="5639301"/>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r>
                        <a:rPr lang="fr-CA" sz="1050" b="0" dirty="0">
                          <a:solidFill>
                            <a:schemeClr val="tx1"/>
                          </a:solidFill>
                        </a:rPr>
                        <a:t>Le dindon sauvage n’est pas un gros</a:t>
                      </a:r>
                      <a:r>
                        <a:rPr lang="fr-CA" sz="1050" b="0" baseline="0" dirty="0">
                          <a:solidFill>
                            <a:schemeClr val="tx1"/>
                          </a:solidFill>
                        </a:rPr>
                        <a:t> gibier ni un petit gibier </a:t>
                      </a:r>
                      <a:endParaRPr lang="fr-CA" sz="1050" b="0" dirty="0">
                        <a:solidFill>
                          <a:schemeClr val="tx1"/>
                        </a:solidFill>
                      </a:endParaRPr>
                    </a:p>
                  </a:txBody>
                  <a:tcPr>
                    <a:noFill/>
                  </a:tcPr>
                </a:tc>
                <a:extLst>
                  <a:ext uri="{0D108BD9-81ED-4DB2-BD59-A6C34878D82A}">
                    <a16:rowId xmlns:a16="http://schemas.microsoft.com/office/drawing/2014/main" val="10000"/>
                  </a:ext>
                </a:extLst>
              </a:tr>
            </a:tbl>
          </a:graphicData>
        </a:graphic>
      </p:graphicFrame>
      <p:sp>
        <p:nvSpPr>
          <p:cNvPr id="207" name="Text Box 579"/>
          <p:cNvSpPr txBox="1">
            <a:spLocks noChangeArrowheads="1"/>
          </p:cNvSpPr>
          <p:nvPr/>
        </p:nvSpPr>
        <p:spPr bwMode="auto">
          <a:xfrm>
            <a:off x="2549317" y="2751051"/>
            <a:ext cx="1098807" cy="2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910"/>
              </a:lnSpc>
              <a:spcBef>
                <a:spcPts val="0"/>
              </a:spcBef>
              <a:spcAft>
                <a:spcPts val="0"/>
              </a:spcAft>
              <a:buClrTx/>
              <a:buSzTx/>
              <a:buFontTx/>
              <a:buNone/>
              <a:tabLst/>
              <a:defRPr/>
            </a:pP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Lagopède</a:t>
            </a:r>
            <a:r>
              <a:rPr kumimoji="0" lang="en-US" sz="900" b="0" i="0" u="none" strike="noStrike" kern="0" cap="none" spc="-5"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des </a:t>
            </a:r>
            <a:r>
              <a:rPr kumimoji="0" lang="en-US" sz="900" b="0" i="0" u="none" strike="noStrike" kern="0" cap="none" spc="-5" normalizeH="0" baseline="0" noProof="0" dirty="0" err="1">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saules</a:t>
            </a:r>
            <a:endParaRPr kumimoji="0" lang="fr-C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8" name="Text Box 579"/>
          <p:cNvSpPr txBox="1">
            <a:spLocks noChangeArrowheads="1"/>
          </p:cNvSpPr>
          <p:nvPr/>
        </p:nvSpPr>
        <p:spPr bwMode="auto">
          <a:xfrm>
            <a:off x="4046393" y="3574695"/>
            <a:ext cx="875789" cy="14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910"/>
              </a:lnSpc>
              <a:spcBef>
                <a:spcPts val="0"/>
              </a:spcBef>
              <a:spcAft>
                <a:spcPts val="0"/>
              </a:spcAft>
              <a:buClrTx/>
              <a:buSzTx/>
              <a:buFontTx/>
              <a:buNone/>
              <a:tabLst/>
              <a:defRPr/>
            </a:pPr>
            <a:r>
              <a:rPr lang="en-US" sz="900" kern="0" spc="-5" dirty="0" err="1">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Perdrix</a:t>
            </a:r>
            <a:r>
              <a:rPr lang="en-US" sz="9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 </a:t>
            </a:r>
            <a:r>
              <a:rPr lang="en-US" sz="900" kern="0" spc="-5" dirty="0" err="1">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grise</a:t>
            </a:r>
            <a:endParaRPr kumimoji="0" lang="fr-C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09" name="Text Box 579"/>
          <p:cNvSpPr txBox="1">
            <a:spLocks noChangeArrowheads="1"/>
          </p:cNvSpPr>
          <p:nvPr/>
        </p:nvSpPr>
        <p:spPr bwMode="auto">
          <a:xfrm>
            <a:off x="1301334" y="3135908"/>
            <a:ext cx="399393" cy="15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lvl="0" indent="0" defTabSz="914400" eaLnBrk="1" fontAlgn="auto" latinLnBrk="0" hangingPunct="1">
              <a:lnSpc>
                <a:spcPts val="910"/>
              </a:lnSpc>
              <a:spcBef>
                <a:spcPts val="0"/>
              </a:spcBef>
              <a:spcAft>
                <a:spcPts val="0"/>
              </a:spcAft>
              <a:buClrTx/>
              <a:buSzTx/>
              <a:buFontTx/>
              <a:buNone/>
              <a:tabLst/>
              <a:defRPr/>
            </a:pPr>
            <a:r>
              <a:rPr lang="en-US" sz="900" kern="0" spc="-5" dirty="0">
                <a:solidFill>
                  <a:sysClr val="windowText" lastClr="000000"/>
                </a:solidFill>
                <a:latin typeface="Arial" panose="020B0604020202020204" pitchFamily="34" charset="0"/>
                <a:ea typeface="Calibri" panose="020F0502020204030204" pitchFamily="34" charset="0"/>
                <a:cs typeface="Times New Roman" panose="02020603050405020304" pitchFamily="18" charset="0"/>
              </a:rPr>
              <a:t>Coyote</a:t>
            </a:r>
            <a:endParaRPr kumimoji="0" lang="fr-CA"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9202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custDataLst>
              <p:tags r:id="rId1"/>
            </p:custDataLst>
          </p:nvPr>
        </p:nvSpPr>
        <p:spPr>
          <a:xfrm>
            <a:off x="826265" y="2419659"/>
            <a:ext cx="7529459" cy="3044707"/>
          </a:xfrm>
        </p:spPr>
        <p:txBody>
          <a:bodyPr>
            <a:normAutofit/>
          </a:bodyPr>
          <a:lstStyle/>
          <a:p>
            <a:pPr marL="457200" lvl="0" indent="-457200" algn="just">
              <a:buFont typeface="+mj-lt"/>
              <a:buAutoNum type="arabicPeriod"/>
            </a:pPr>
            <a:r>
              <a:rPr lang="fr-CA" sz="1900" b="1" dirty="0">
                <a:solidFill>
                  <a:srgbClr val="000000"/>
                </a:solidFill>
              </a:rPr>
              <a:t>Petits gibiers</a:t>
            </a:r>
            <a:endParaRPr lang="fr-CA" sz="1900" dirty="0"/>
          </a:p>
          <a:p>
            <a:pPr marL="0" lvl="0" indent="0" algn="just">
              <a:buNone/>
            </a:pPr>
            <a:r>
              <a:rPr lang="fr-CA" sz="1900" dirty="0">
                <a:solidFill>
                  <a:srgbClr val="000000"/>
                </a:solidFill>
              </a:rPr>
              <a:t>Toutes les zones à </a:t>
            </a:r>
            <a:r>
              <a:rPr lang="fr-CA" sz="1900" dirty="0"/>
              <a:t>l'exception de la zone 20, de la partie nord de la zone 19 et des parties de territoires dont les plans apparaissent aux </a:t>
            </a:r>
            <a:r>
              <a:rPr lang="fr-CA" sz="1900" dirty="0">
                <a:solidFill>
                  <a:srgbClr val="000000"/>
                </a:solidFill>
              </a:rPr>
              <a:t>annexes XIX à XXVIII et XXX à XXXII, CLXXXIII et CLXXXVII.</a:t>
            </a:r>
          </a:p>
          <a:p>
            <a:pPr marL="0" lvl="0" indent="0" algn="just">
              <a:buNone/>
            </a:pPr>
            <a:r>
              <a:rPr lang="fr-CA" sz="2000" dirty="0"/>
              <a:t>Aux Îles-de-la-Madeleine, la chasse au lièvre d'Amérique est interdite. Toutefois, sur l'île du Havre Aubert, une courte période de chasse a lieu.</a:t>
            </a:r>
            <a:endParaRPr lang="fr-CA" sz="1900" dirty="0">
              <a:solidFill>
                <a:srgbClr val="000000"/>
              </a:solidFill>
            </a:endParaRPr>
          </a:p>
          <a:p>
            <a:pPr marL="0" lvl="0" indent="0" algn="just">
              <a:buNone/>
            </a:pPr>
            <a:endParaRPr lang="fr-CA" sz="2000" dirty="0">
              <a:solidFill>
                <a:srgbClr val="000000"/>
              </a:solidFill>
            </a:endParaRPr>
          </a:p>
          <a:p>
            <a:pPr marL="0" indent="0" algn="just">
              <a:buNone/>
            </a:pPr>
            <a:endParaRPr lang="fr-CA" dirty="0"/>
          </a:p>
        </p:txBody>
      </p:sp>
      <p:sp>
        <p:nvSpPr>
          <p:cNvPr id="4" name="Titre 1"/>
          <p:cNvSpPr>
            <a:spLocks noGrp="1"/>
          </p:cNvSpPr>
          <p:nvPr>
            <p:ph type="title"/>
            <p:custDataLst>
              <p:tags r:id="rId2"/>
            </p:custDataLst>
          </p:nvPr>
        </p:nvSpPr>
        <p:spPr>
          <a:xfrm>
            <a:off x="1960366" y="217982"/>
            <a:ext cx="6188529" cy="814521"/>
          </a:xfrm>
        </p:spPr>
        <p:txBody>
          <a:bodyPr>
            <a:normAutofit/>
          </a:bodyPr>
          <a:lstStyle/>
          <a:p>
            <a:r>
              <a:rPr lang="fr-CA" sz="2400" b="1" dirty="0">
                <a:solidFill>
                  <a:srgbClr val="000000"/>
                </a:solidFill>
              </a:rPr>
              <a:t>Activité avec armes </a:t>
            </a:r>
            <a:endParaRPr lang="fr-CA" sz="2400" b="1" dirty="0"/>
          </a:p>
        </p:txBody>
      </p:sp>
    </p:spTree>
    <p:extLst>
      <p:ext uri="{BB962C8B-B14F-4D97-AF65-F5344CB8AC3E}">
        <p14:creationId xmlns:p14="http://schemas.microsoft.com/office/powerpoint/2010/main" val="3215176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custDataLst>
              <p:tags r:id="rId1"/>
            </p:custDataLst>
          </p:nvPr>
        </p:nvSpPr>
        <p:spPr>
          <a:xfrm>
            <a:off x="819808" y="1744717"/>
            <a:ext cx="7329088" cy="4309242"/>
          </a:xfrm>
        </p:spPr>
        <p:txBody>
          <a:bodyPr>
            <a:normAutofit/>
          </a:bodyPr>
          <a:lstStyle/>
          <a:p>
            <a:pPr marL="0" indent="0">
              <a:buNone/>
            </a:pPr>
            <a:r>
              <a:rPr lang="fr-CA" sz="2000" b="1" dirty="0">
                <a:solidFill>
                  <a:srgbClr val="000000"/>
                </a:solidFill>
              </a:rPr>
              <a:t>2.         Activités de dressage et de compétition</a:t>
            </a:r>
            <a:endParaRPr lang="fr-CA" b="1" dirty="0"/>
          </a:p>
          <a:p>
            <a:pPr marL="0" indent="0">
              <a:buNone/>
            </a:pPr>
            <a:r>
              <a:rPr lang="fr-CA" sz="2000" dirty="0"/>
              <a:t>Activités de dressage et de compétition de chiens de chasse, à l'aide de Caille, Colin de Virginie, Faisan, Francolin, Perdrix bartavelle, Perdrix </a:t>
            </a:r>
            <a:r>
              <a:rPr lang="fr-CA" sz="2000" dirty="0" err="1"/>
              <a:t>choukar</a:t>
            </a:r>
            <a:r>
              <a:rPr lang="fr-CA" sz="2000" dirty="0"/>
              <a:t>, Perdrix rouge, Pigeon biset et Pintade.</a:t>
            </a:r>
          </a:p>
          <a:p>
            <a:pPr marL="0" lvl="0" indent="0">
              <a:buNone/>
            </a:pPr>
            <a:r>
              <a:rPr lang="fr-CA" sz="2000" dirty="0">
                <a:solidFill>
                  <a:srgbClr val="000000"/>
                </a:solidFill>
              </a:rPr>
              <a:t>Toutes les zones à </a:t>
            </a:r>
            <a:r>
              <a:rPr lang="fr-CA" sz="2000" dirty="0"/>
              <a:t>l'exception de la zone 20, de la partie nord de la zone 19 et des parties de territoires dont les plans apparaissent aux </a:t>
            </a:r>
            <a:r>
              <a:rPr lang="fr-CA" sz="2000" dirty="0">
                <a:solidFill>
                  <a:srgbClr val="000000"/>
                </a:solidFill>
              </a:rPr>
              <a:t>annexes XIX à XXVIII et XXX à XXXII, CLXXXIII et CLXXXVII</a:t>
            </a:r>
          </a:p>
          <a:p>
            <a:pPr marL="0" lvl="0" indent="0">
              <a:buNone/>
            </a:pPr>
            <a:r>
              <a:rPr lang="fr-CA" sz="2000" dirty="0">
                <a:solidFill>
                  <a:srgbClr val="000000"/>
                </a:solidFill>
              </a:rPr>
              <a:t>du 1er avril au 31 mars.</a:t>
            </a:r>
          </a:p>
          <a:p>
            <a:pPr marL="0" lvl="0" indent="0">
              <a:buNone/>
            </a:pPr>
            <a:endParaRPr lang="fr-CA" sz="2000" dirty="0">
              <a:solidFill>
                <a:srgbClr val="000000"/>
              </a:solidFill>
            </a:endParaRPr>
          </a:p>
          <a:p>
            <a:pPr marL="0" lvl="0" indent="0">
              <a:buNone/>
            </a:pPr>
            <a:endParaRPr lang="fr-CA" sz="2000" dirty="0">
              <a:solidFill>
                <a:srgbClr val="000000"/>
              </a:solidFill>
            </a:endParaRPr>
          </a:p>
          <a:p>
            <a:pPr marL="0" indent="0">
              <a:buNone/>
            </a:pPr>
            <a:endParaRPr lang="fr-CA" dirty="0"/>
          </a:p>
        </p:txBody>
      </p:sp>
      <p:sp>
        <p:nvSpPr>
          <p:cNvPr id="4" name="Titre 1"/>
          <p:cNvSpPr>
            <a:spLocks noGrp="1"/>
          </p:cNvSpPr>
          <p:nvPr>
            <p:ph type="title"/>
            <p:custDataLst>
              <p:tags r:id="rId2"/>
            </p:custDataLst>
          </p:nvPr>
        </p:nvSpPr>
        <p:spPr>
          <a:xfrm>
            <a:off x="1960366" y="217982"/>
            <a:ext cx="6188529" cy="814521"/>
          </a:xfrm>
        </p:spPr>
        <p:txBody>
          <a:bodyPr>
            <a:normAutofit/>
          </a:bodyPr>
          <a:lstStyle/>
          <a:p>
            <a:r>
              <a:rPr lang="fr-CA" sz="2400" b="1" dirty="0">
                <a:solidFill>
                  <a:srgbClr val="000000"/>
                </a:solidFill>
              </a:rPr>
              <a:t>Activité avec armes </a:t>
            </a:r>
            <a:endParaRPr lang="fr-CA" sz="2400" b="1" dirty="0"/>
          </a:p>
        </p:txBody>
      </p:sp>
    </p:spTree>
    <p:extLst>
      <p:ext uri="{BB962C8B-B14F-4D97-AF65-F5344CB8AC3E}">
        <p14:creationId xmlns:p14="http://schemas.microsoft.com/office/powerpoint/2010/main" val="3274471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25455" y="217981"/>
            <a:ext cx="6188529" cy="814521"/>
          </a:xfrm>
        </p:spPr>
        <p:txBody>
          <a:bodyPr>
            <a:normAutofit/>
          </a:bodyPr>
          <a:lstStyle/>
          <a:p>
            <a:r>
              <a:rPr lang="fr-CA" sz="2400" b="1" dirty="0">
                <a:solidFill>
                  <a:srgbClr val="000000"/>
                </a:solidFill>
              </a:rPr>
              <a:t>Activité avec armes </a:t>
            </a:r>
            <a:endParaRPr lang="fr-CA" sz="2400" b="1" dirty="0"/>
          </a:p>
        </p:txBody>
      </p:sp>
      <p:sp>
        <p:nvSpPr>
          <p:cNvPr id="3" name="Espace réservé du texte 2"/>
          <p:cNvSpPr>
            <a:spLocks noGrp="1"/>
          </p:cNvSpPr>
          <p:nvPr>
            <p:ph type="body" sz="quarter" idx="10"/>
            <p:custDataLst>
              <p:tags r:id="rId2"/>
            </p:custDataLst>
          </p:nvPr>
        </p:nvSpPr>
        <p:spPr>
          <a:xfrm>
            <a:off x="798783" y="1723696"/>
            <a:ext cx="7315201" cy="4259533"/>
          </a:xfrm>
        </p:spPr>
        <p:txBody>
          <a:bodyPr>
            <a:normAutofit/>
          </a:bodyPr>
          <a:lstStyle/>
          <a:p>
            <a:pPr marL="0" indent="0" algn="just">
              <a:buNone/>
            </a:pPr>
            <a:r>
              <a:rPr lang="fr-CA" sz="2000" b="1" dirty="0"/>
              <a:t>3.     Chasse le raton laveur la nuit </a:t>
            </a:r>
          </a:p>
          <a:p>
            <a:pPr algn="just"/>
            <a:r>
              <a:rPr lang="fr-CA" sz="2000" dirty="0"/>
              <a:t>Dans les zones 4, 5, 6, 7 et 8, on peut chasser le raton laveur la nuit, à condition d'être accompagné d'un chien de chasse de type courant (</a:t>
            </a:r>
            <a:r>
              <a:rPr lang="fr-CA" sz="2000" dirty="0" err="1"/>
              <a:t>hound</a:t>
            </a:r>
            <a:r>
              <a:rPr lang="fr-CA" sz="2000" dirty="0"/>
              <a:t>) portant en tout temps un collier sur lequel sont inscrits le nom et le numéro de téléphone du propriétaire et d'utiliser une carabine de calibre .22 à percussion latérale.</a:t>
            </a:r>
          </a:p>
          <a:p>
            <a:pPr algn="just"/>
            <a:r>
              <a:rPr lang="fr-CA" sz="2000" dirty="0"/>
              <a:t>Le chasseur doit aussi indiquer, avant 16 h, à la Direction de la protection de la faune responsable de la région visée, la date et le lieu où il entend chasser, le nom des personnes qui l'accompagnent et du responsable du groupe de même que son numéro de certificat du chasseur. Par ailleurs, il est permis d'utiliser, au cours de cette activité, une lampe de poche ou une lampe frontale dont la source d'alimentation est un courant continu d'au plus six volts.</a:t>
            </a:r>
          </a:p>
        </p:txBody>
      </p:sp>
    </p:spTree>
    <p:extLst>
      <p:ext uri="{BB962C8B-B14F-4D97-AF65-F5344CB8AC3E}">
        <p14:creationId xmlns:p14="http://schemas.microsoft.com/office/powerpoint/2010/main" val="270902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61607" y="249512"/>
            <a:ext cx="6399619" cy="814521"/>
          </a:xfrm>
        </p:spPr>
        <p:txBody>
          <a:bodyPr>
            <a:normAutofit/>
          </a:bodyPr>
          <a:lstStyle/>
          <a:p>
            <a:r>
              <a:rPr lang="fr-CA" sz="1800" b="1" dirty="0">
                <a:solidFill>
                  <a:srgbClr val="000000"/>
                </a:solidFill>
              </a:rPr>
              <a:t>C-61.1  Loi sur la conservation et la mise en valeur de la faune</a:t>
            </a:r>
            <a:endParaRPr lang="fr-FR" sz="2000" dirty="0"/>
          </a:p>
        </p:txBody>
      </p:sp>
      <p:sp>
        <p:nvSpPr>
          <p:cNvPr id="3" name="Espace réservé du texte 2"/>
          <p:cNvSpPr>
            <a:spLocks noGrp="1"/>
          </p:cNvSpPr>
          <p:nvPr>
            <p:ph type="body" sz="quarter" idx="10"/>
            <p:custDataLst>
              <p:tags r:id="rId2"/>
            </p:custDataLst>
          </p:nvPr>
        </p:nvSpPr>
        <p:spPr>
          <a:xfrm>
            <a:off x="798786" y="2617879"/>
            <a:ext cx="7378262" cy="2143308"/>
          </a:xfrm>
        </p:spPr>
        <p:txBody>
          <a:bodyPr>
            <a:normAutofit/>
          </a:bodyPr>
          <a:lstStyle/>
          <a:p>
            <a:pPr marL="0" indent="0" algn="just">
              <a:buNone/>
            </a:pPr>
            <a:r>
              <a:rPr lang="fr-CA" sz="2000" dirty="0"/>
              <a:t>Interdiction de chasser et de piéger un animal.</a:t>
            </a:r>
          </a:p>
          <a:p>
            <a:pPr marL="0" indent="0" algn="just">
              <a:buNone/>
            </a:pPr>
            <a:r>
              <a:rPr lang="fr-CA" sz="2000" dirty="0"/>
              <a:t>30. Nul ne peut chasser ou piéger un animal déterminé par règlement ou tenter de le faire à l'aide d'un objet, d'un animal, d'un animal domestique ou d'un chien, autres que ceux déterminés par règlement.</a:t>
            </a:r>
            <a:endParaRPr lang="fr-FR" sz="2000" dirty="0"/>
          </a:p>
        </p:txBody>
      </p:sp>
    </p:spTree>
    <p:extLst>
      <p:ext uri="{BB962C8B-B14F-4D97-AF65-F5344CB8AC3E}">
        <p14:creationId xmlns:p14="http://schemas.microsoft.com/office/powerpoint/2010/main" val="1555874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custDataLst>
              <p:tags r:id="rId1"/>
            </p:custDataLst>
          </p:nvPr>
        </p:nvSpPr>
        <p:spPr>
          <a:xfrm>
            <a:off x="1354576" y="2438400"/>
            <a:ext cx="6225737" cy="2586652"/>
          </a:xfrm>
        </p:spPr>
        <p:txBody>
          <a:bodyPr>
            <a:normAutofit/>
          </a:bodyPr>
          <a:lstStyle/>
          <a:p>
            <a:pPr marL="0" lvl="0" indent="0" algn="just">
              <a:buNone/>
            </a:pPr>
            <a:r>
              <a:rPr lang="fr-CA" sz="2000" b="1" dirty="0">
                <a:solidFill>
                  <a:srgbClr val="000000"/>
                </a:solidFill>
              </a:rPr>
              <a:t>4.      Dindon sauvage l’automne;</a:t>
            </a:r>
          </a:p>
          <a:p>
            <a:pPr marL="0" indent="0" algn="just">
              <a:buNone/>
            </a:pPr>
            <a:r>
              <a:rPr lang="fr-CA" sz="2000" dirty="0"/>
              <a:t>Autorisation d’utiliser  des chiens d’arrêt ou leveur lors de la chasse automnale au dindon sauvage; </a:t>
            </a:r>
          </a:p>
          <a:p>
            <a:pPr marL="0" indent="0" algn="just">
              <a:buNone/>
            </a:pPr>
            <a:endParaRPr lang="fr-CA" sz="2000" dirty="0"/>
          </a:p>
        </p:txBody>
      </p:sp>
      <p:sp>
        <p:nvSpPr>
          <p:cNvPr id="4" name="Titre 1"/>
          <p:cNvSpPr>
            <a:spLocks noGrp="1"/>
          </p:cNvSpPr>
          <p:nvPr>
            <p:ph type="title"/>
            <p:custDataLst>
              <p:tags r:id="rId2"/>
            </p:custDataLst>
          </p:nvPr>
        </p:nvSpPr>
        <p:spPr>
          <a:xfrm>
            <a:off x="2243576" y="292867"/>
            <a:ext cx="6188075" cy="814387"/>
          </a:xfrm>
        </p:spPr>
        <p:txBody>
          <a:bodyPr>
            <a:normAutofit/>
          </a:bodyPr>
          <a:lstStyle/>
          <a:p>
            <a:r>
              <a:rPr lang="fr-CA" sz="2400" b="1" dirty="0"/>
              <a:t>Activité avec armes</a:t>
            </a:r>
            <a:endParaRPr lang="fr-CA" sz="2400" dirty="0"/>
          </a:p>
        </p:txBody>
      </p:sp>
      <p:sp>
        <p:nvSpPr>
          <p:cNvPr id="2" name="Rectangle 1"/>
          <p:cNvSpPr/>
          <p:nvPr/>
        </p:nvSpPr>
        <p:spPr>
          <a:xfrm>
            <a:off x="1354576" y="3892376"/>
            <a:ext cx="6230038" cy="1631216"/>
          </a:xfrm>
          <a:prstGeom prst="rect">
            <a:avLst/>
          </a:prstGeom>
        </p:spPr>
        <p:txBody>
          <a:bodyPr wrap="square">
            <a:spAutoFit/>
          </a:bodyPr>
          <a:lstStyle/>
          <a:p>
            <a:r>
              <a:rPr lang="fr-CA" sz="2000" b="1" dirty="0"/>
              <a:t>C-61.1, r.1  Règlement sur les activités de chasse </a:t>
            </a:r>
          </a:p>
          <a:p>
            <a:br>
              <a:rPr lang="fr-CA" sz="2000" b="1" dirty="0"/>
            </a:br>
            <a:r>
              <a:rPr lang="fr-CA" sz="2000" dirty="0"/>
              <a:t>Chien d'arrêt et leveur: le chien utilisé pour indiquer au chasseur la présence d'un animal en le pointant ou le levant</a:t>
            </a:r>
          </a:p>
        </p:txBody>
      </p:sp>
    </p:spTree>
    <p:extLst>
      <p:ext uri="{BB962C8B-B14F-4D97-AF65-F5344CB8AC3E}">
        <p14:creationId xmlns:p14="http://schemas.microsoft.com/office/powerpoint/2010/main" val="87831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13675" y="250826"/>
            <a:ext cx="6188529" cy="814521"/>
          </a:xfrm>
        </p:spPr>
        <p:txBody>
          <a:bodyPr>
            <a:normAutofit/>
          </a:bodyPr>
          <a:lstStyle/>
          <a:p>
            <a:r>
              <a:rPr lang="fr-CA" sz="2400" b="1" dirty="0"/>
              <a:t>Activité avec armes</a:t>
            </a:r>
          </a:p>
        </p:txBody>
      </p:sp>
      <p:sp>
        <p:nvSpPr>
          <p:cNvPr id="3" name="Espace réservé du texte 2"/>
          <p:cNvSpPr>
            <a:spLocks noGrp="1"/>
          </p:cNvSpPr>
          <p:nvPr>
            <p:ph type="body" sz="quarter" idx="10"/>
            <p:custDataLst>
              <p:tags r:id="rId2"/>
            </p:custDataLst>
          </p:nvPr>
        </p:nvSpPr>
        <p:spPr>
          <a:xfrm>
            <a:off x="819807" y="2448910"/>
            <a:ext cx="7378262" cy="3100552"/>
          </a:xfrm>
        </p:spPr>
        <p:txBody>
          <a:bodyPr>
            <a:normAutofit/>
          </a:bodyPr>
          <a:lstStyle/>
          <a:p>
            <a:pPr marL="0" indent="0" algn="just">
              <a:buNone/>
            </a:pPr>
            <a:r>
              <a:rPr lang="fr-CA" sz="2000" dirty="0"/>
              <a:t>Au cours de toute activité de chasse avec chiens de chasse, le chasseur doit être présent. </a:t>
            </a:r>
          </a:p>
          <a:p>
            <a:pPr marL="0" indent="0" algn="just">
              <a:buNone/>
            </a:pPr>
            <a:r>
              <a:rPr lang="fr-CA" sz="2000" dirty="0"/>
              <a:t>Il doit surveiller son chien et vérifier qu'il porte en tout temps un collier sur lequel sont inscrits le nom et le numéro de téléphone du propriétaire.</a:t>
            </a:r>
          </a:p>
        </p:txBody>
      </p:sp>
    </p:spTree>
    <p:extLst>
      <p:ext uri="{BB962C8B-B14F-4D97-AF65-F5344CB8AC3E}">
        <p14:creationId xmlns:p14="http://schemas.microsoft.com/office/powerpoint/2010/main" val="228005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909144" y="344606"/>
            <a:ext cx="6188529" cy="814521"/>
          </a:xfrm>
        </p:spPr>
        <p:txBody>
          <a:bodyPr>
            <a:normAutofit/>
          </a:bodyPr>
          <a:lstStyle/>
          <a:p>
            <a:r>
              <a:rPr lang="fr-CA" sz="2400" b="1" dirty="0">
                <a:solidFill>
                  <a:srgbClr val="000000"/>
                </a:solidFill>
              </a:rPr>
              <a:t>C-61.1, r.12  Règlement sur la chasse </a:t>
            </a:r>
            <a:endParaRPr lang="fr-CA" dirty="0"/>
          </a:p>
        </p:txBody>
      </p:sp>
      <p:sp>
        <p:nvSpPr>
          <p:cNvPr id="3" name="Espace réservé du texte 2"/>
          <p:cNvSpPr>
            <a:spLocks noGrp="1"/>
          </p:cNvSpPr>
          <p:nvPr>
            <p:ph type="body" sz="quarter" idx="10"/>
            <p:custDataLst>
              <p:tags r:id="rId2"/>
            </p:custDataLst>
          </p:nvPr>
        </p:nvSpPr>
        <p:spPr>
          <a:xfrm>
            <a:off x="909144" y="1854327"/>
            <a:ext cx="7361800" cy="4459957"/>
          </a:xfrm>
        </p:spPr>
        <p:txBody>
          <a:bodyPr>
            <a:noAutofit/>
          </a:bodyPr>
          <a:lstStyle/>
          <a:p>
            <a:pPr marL="0" indent="0" algn="just">
              <a:buNone/>
            </a:pPr>
            <a:r>
              <a:rPr lang="fr-CA" sz="2000" dirty="0"/>
              <a:t>SECTION V</a:t>
            </a:r>
          </a:p>
          <a:p>
            <a:pPr marL="0" indent="0" algn="just">
              <a:buNone/>
            </a:pPr>
            <a:r>
              <a:rPr lang="fr-CA" sz="2000" dirty="0"/>
              <a:t>MOYENS ET ANIMAUX PERMIS POUR LA CHASSE</a:t>
            </a:r>
          </a:p>
          <a:p>
            <a:pPr marL="0" indent="0" algn="just">
              <a:buNone/>
            </a:pPr>
            <a:r>
              <a:rPr lang="fr-CA" sz="2000" dirty="0"/>
              <a:t>30. Les moyens à l'aide desquels la chasse d'un animal est permise sont:</a:t>
            </a:r>
          </a:p>
          <a:p>
            <a:pPr marL="0" indent="0" algn="just">
              <a:buNone/>
            </a:pPr>
            <a:r>
              <a:rPr lang="fr-CA" sz="2000" dirty="0">
                <a:highlight>
                  <a:srgbClr val="FFFF00"/>
                </a:highlight>
              </a:rPr>
              <a:t>1º un appareil optique servant à l'observation visuelle directe par le chasseur autre qu'un équipement de vision nocturne;</a:t>
            </a:r>
          </a:p>
          <a:p>
            <a:pPr marL="0" indent="0" algn="just">
              <a:buNone/>
            </a:pPr>
            <a:r>
              <a:rPr lang="fr-CA" sz="2000" dirty="0"/>
              <a:t>2º sous réserve du deuxième alinéa, un appât, soit une substance nutritive ou olfactive destinée à attirer un animal pour le chasser;</a:t>
            </a:r>
          </a:p>
          <a:p>
            <a:pPr marL="0" indent="0" algn="just">
              <a:buNone/>
            </a:pPr>
            <a:r>
              <a:rPr lang="fr-CA" sz="2000" dirty="0"/>
              <a:t>3° un appel, soit un son produit vocalement ou à l’aide d’un appareil à vent, mécanique ou électronique, directement actionné par le chasseur et servant à attirer l’animal pour le chasser;</a:t>
            </a:r>
          </a:p>
          <a:p>
            <a:pPr marL="0" indent="0" algn="just">
              <a:buNone/>
            </a:pPr>
            <a:r>
              <a:rPr lang="fr-CA" sz="2000" dirty="0"/>
              <a:t>3.1° un amplificateur de son de type oreillette;</a:t>
            </a:r>
          </a:p>
          <a:p>
            <a:pPr marL="0" indent="0" algn="just">
              <a:buNone/>
            </a:pPr>
            <a:r>
              <a:rPr lang="fr-CA" sz="1600" dirty="0"/>
              <a:t>	</a:t>
            </a:r>
          </a:p>
        </p:txBody>
      </p:sp>
    </p:spTree>
    <p:extLst>
      <p:ext uri="{BB962C8B-B14F-4D97-AF65-F5344CB8AC3E}">
        <p14:creationId xmlns:p14="http://schemas.microsoft.com/office/powerpoint/2010/main" val="530712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909144" y="344606"/>
            <a:ext cx="6188529" cy="814521"/>
          </a:xfrm>
        </p:spPr>
        <p:txBody>
          <a:bodyPr>
            <a:normAutofit/>
          </a:bodyPr>
          <a:lstStyle/>
          <a:p>
            <a:r>
              <a:rPr lang="fr-CA" sz="2400" b="1" dirty="0">
                <a:solidFill>
                  <a:srgbClr val="000000"/>
                </a:solidFill>
              </a:rPr>
              <a:t>C-61.1, r.12  Règlement sur la chasse </a:t>
            </a:r>
            <a:endParaRPr lang="fr-CA" dirty="0"/>
          </a:p>
        </p:txBody>
      </p:sp>
      <p:sp>
        <p:nvSpPr>
          <p:cNvPr id="3" name="Espace réservé du texte 2"/>
          <p:cNvSpPr>
            <a:spLocks noGrp="1"/>
          </p:cNvSpPr>
          <p:nvPr>
            <p:ph type="body" sz="quarter" idx="10"/>
            <p:custDataLst>
              <p:tags r:id="rId2"/>
            </p:custDataLst>
          </p:nvPr>
        </p:nvSpPr>
        <p:spPr>
          <a:xfrm>
            <a:off x="740978" y="1780754"/>
            <a:ext cx="7361800" cy="4459957"/>
          </a:xfrm>
        </p:spPr>
        <p:txBody>
          <a:bodyPr>
            <a:noAutofit/>
          </a:bodyPr>
          <a:lstStyle/>
          <a:p>
            <a:pPr marL="0" lvl="0" indent="0" algn="just">
              <a:buNone/>
            </a:pPr>
            <a:r>
              <a:rPr lang="fr-CA" sz="2000" dirty="0">
                <a:solidFill>
                  <a:srgbClr val="000000"/>
                </a:solidFill>
              </a:rPr>
              <a:t>4º un appelant, soit une reproduction artificielle de la forme d'un animal ou un animal empaillé servant à attirer ou à mettre en confiance l'animal pour le chasser;</a:t>
            </a:r>
          </a:p>
          <a:p>
            <a:pPr marL="0" indent="0" algn="just">
              <a:buNone/>
            </a:pPr>
            <a:r>
              <a:rPr lang="fr-CA" sz="2000" dirty="0"/>
              <a:t>5º les balles qui ne sont pas traçantes et les balles autres que celles à pointe dure du type militaire et à bout non écrasant;</a:t>
            </a:r>
          </a:p>
          <a:p>
            <a:pPr marL="0" indent="0" algn="just">
              <a:buNone/>
            </a:pPr>
            <a:r>
              <a:rPr lang="fr-CA" sz="2000" dirty="0"/>
              <a:t>6º les flèches y compris celles munies d'un dispositif émettant des ondes;</a:t>
            </a:r>
          </a:p>
          <a:p>
            <a:pPr marL="0" indent="0" algn="just">
              <a:buNone/>
            </a:pPr>
            <a:r>
              <a:rPr lang="fr-CA" sz="2000" dirty="0"/>
              <a:t>7º un engin de chasse d'un type prévu à l'article 31.</a:t>
            </a:r>
          </a:p>
          <a:p>
            <a:pPr marL="0" indent="0" algn="just">
              <a:buNone/>
            </a:pPr>
            <a:r>
              <a:rPr lang="fr-CA" sz="2000" dirty="0"/>
              <a:t>Dans le cas de l'ours noir, une substance nutritive ne peut être déposée pour l'appâter au cours de la période du 1er juillet au 15 août en ce qui concerne les zones 16, 17, 19 sud, 23, 24 et 29 et au cours de la période du 1er juillet au 31 août en ce qui concerne les zones 1 à 15, 18 et 26 à 28. Dans le cas du dindon sauvage, tout </a:t>
            </a:r>
            <a:r>
              <a:rPr lang="fr-CA" sz="2000" dirty="0" err="1"/>
              <a:t>appâtage</a:t>
            </a:r>
            <a:r>
              <a:rPr lang="fr-CA" sz="2000" dirty="0"/>
              <a:t> est interdit.</a:t>
            </a:r>
          </a:p>
        </p:txBody>
      </p:sp>
    </p:spTree>
    <p:extLst>
      <p:ext uri="{BB962C8B-B14F-4D97-AF65-F5344CB8AC3E}">
        <p14:creationId xmlns:p14="http://schemas.microsoft.com/office/powerpoint/2010/main" val="4130451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909144" y="344606"/>
            <a:ext cx="6188529" cy="814521"/>
          </a:xfrm>
        </p:spPr>
        <p:txBody>
          <a:bodyPr>
            <a:normAutofit/>
          </a:bodyPr>
          <a:lstStyle/>
          <a:p>
            <a:r>
              <a:rPr lang="fr-CA" sz="2400" b="1" dirty="0">
                <a:solidFill>
                  <a:srgbClr val="000000"/>
                </a:solidFill>
              </a:rPr>
              <a:t>C-61.1, r.12  Règlement sur la chasse </a:t>
            </a:r>
            <a:endParaRPr lang="fr-CA" dirty="0"/>
          </a:p>
        </p:txBody>
      </p:sp>
      <p:sp>
        <p:nvSpPr>
          <p:cNvPr id="3" name="Espace réservé du texte 2"/>
          <p:cNvSpPr>
            <a:spLocks noGrp="1"/>
          </p:cNvSpPr>
          <p:nvPr>
            <p:ph type="body" sz="quarter" idx="10"/>
            <p:custDataLst>
              <p:tags r:id="rId2"/>
            </p:custDataLst>
          </p:nvPr>
        </p:nvSpPr>
        <p:spPr>
          <a:xfrm>
            <a:off x="815248" y="1610336"/>
            <a:ext cx="7361800" cy="4459957"/>
          </a:xfrm>
        </p:spPr>
        <p:txBody>
          <a:bodyPr>
            <a:normAutofit/>
          </a:bodyPr>
          <a:lstStyle/>
          <a:p>
            <a:pPr marL="0" indent="0" algn="just">
              <a:buNone/>
            </a:pPr>
            <a:r>
              <a:rPr lang="fr-CA" sz="2000" dirty="0"/>
              <a:t>34. L'utilisation d'un système permettant la communication sonore entre le chasseur et un chien de chasse au sens du Règlement sur les activités de chasse (chapitre C-61.1, r. 1) ou d’un émetteur de positionnement GPS porté par un tel chien est permise lors des activités de chasse avec chien de chasse.</a:t>
            </a:r>
          </a:p>
        </p:txBody>
      </p:sp>
      <p:sp>
        <p:nvSpPr>
          <p:cNvPr id="4" name="Rectangle 3"/>
          <p:cNvSpPr/>
          <p:nvPr/>
        </p:nvSpPr>
        <p:spPr>
          <a:xfrm>
            <a:off x="909144" y="3310760"/>
            <a:ext cx="7168055" cy="2308324"/>
          </a:xfrm>
          <a:prstGeom prst="rect">
            <a:avLst/>
          </a:prstGeom>
        </p:spPr>
        <p:txBody>
          <a:bodyPr wrap="square">
            <a:spAutoFit/>
          </a:bodyPr>
          <a:lstStyle/>
          <a:p>
            <a:pPr lvl="0" eaLnBrk="0" fontAlgn="base" hangingPunct="0">
              <a:spcBef>
                <a:spcPct val="20000"/>
              </a:spcBef>
              <a:spcAft>
                <a:spcPct val="0"/>
              </a:spcAft>
              <a:buClr>
                <a:srgbClr val="000099"/>
              </a:buClr>
              <a:defRPr/>
            </a:pPr>
            <a:r>
              <a:rPr lang="fr-CA" sz="2000" b="1" u="sng" dirty="0">
                <a:solidFill>
                  <a:srgbClr val="FF0000"/>
                </a:solidFill>
              </a:rPr>
              <a:t>ATTENTION</a:t>
            </a:r>
            <a:r>
              <a:rPr lang="fr-CA" sz="2000" b="1" dirty="0">
                <a:solidFill>
                  <a:srgbClr val="FF0000"/>
                </a:solidFill>
              </a:rPr>
              <a:t> </a:t>
            </a:r>
          </a:p>
          <a:p>
            <a:pPr lvl="0" algn="just" eaLnBrk="0" fontAlgn="base" hangingPunct="0">
              <a:spcBef>
                <a:spcPct val="20000"/>
              </a:spcBef>
              <a:spcAft>
                <a:spcPct val="0"/>
              </a:spcAft>
              <a:buClr>
                <a:srgbClr val="000099"/>
              </a:buClr>
              <a:defRPr/>
            </a:pPr>
            <a:r>
              <a:rPr lang="fr-CA" sz="2000" dirty="0">
                <a:solidFill>
                  <a:srgbClr val="FF0000"/>
                </a:solidFill>
              </a:rPr>
              <a:t>L’utilisation d’un collier GPS émetteur n’est pas illégale afin de retrouver son chien. Par contre, le fait d’en faire l’utilisation en suivant les déplacements d’un chien dans l’attente que celui-ci s’immobilise en un point fixe, identifiant ainsi la localisation d’un gibier destiné à être abattu est illégal dans le contexte réglementaire. </a:t>
            </a:r>
            <a:endParaRPr lang="fr-CA" sz="2000" dirty="0">
              <a:solidFill>
                <a:srgbClr val="0070C0"/>
              </a:solidFill>
            </a:endParaRPr>
          </a:p>
        </p:txBody>
      </p:sp>
    </p:spTree>
    <p:extLst>
      <p:ext uri="{BB962C8B-B14F-4D97-AF65-F5344CB8AC3E}">
        <p14:creationId xmlns:p14="http://schemas.microsoft.com/office/powerpoint/2010/main" val="249971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9297" y="178676"/>
            <a:ext cx="6188529" cy="814521"/>
          </a:xfrm>
        </p:spPr>
        <p:txBody>
          <a:bodyPr>
            <a:normAutofit/>
          </a:bodyPr>
          <a:lstStyle/>
          <a:p>
            <a:r>
              <a:rPr lang="fr-CA" sz="2000" b="1" dirty="0"/>
              <a:t>C-61.1, r.21  Règlement sur le piégeage </a:t>
            </a:r>
            <a:br>
              <a:rPr lang="fr-CA" sz="2000" b="1" dirty="0"/>
            </a:br>
            <a:r>
              <a:rPr lang="fr-CA" sz="2000" b="1" dirty="0"/>
              <a:t>et le commerce des fourrures </a:t>
            </a:r>
          </a:p>
        </p:txBody>
      </p:sp>
      <p:sp>
        <p:nvSpPr>
          <p:cNvPr id="3" name="Espace réservé du texte 2"/>
          <p:cNvSpPr>
            <a:spLocks noGrp="1"/>
          </p:cNvSpPr>
          <p:nvPr>
            <p:ph type="body" sz="quarter" idx="10"/>
          </p:nvPr>
        </p:nvSpPr>
        <p:spPr>
          <a:xfrm>
            <a:off x="809297" y="2764221"/>
            <a:ext cx="7388772" cy="2112579"/>
          </a:xfrm>
        </p:spPr>
        <p:txBody>
          <a:bodyPr/>
          <a:lstStyle/>
          <a:p>
            <a:pPr marL="0" indent="0" algn="just">
              <a:buNone/>
            </a:pPr>
            <a:r>
              <a:rPr lang="fr-CA" sz="2000" dirty="0"/>
              <a:t>15. Pour localiser le rat musqué aux fins de le piéger, une personne peut utiliser un chien.</a:t>
            </a:r>
          </a:p>
          <a:p>
            <a:pPr marL="0" indent="0" algn="just">
              <a:buNone/>
            </a:pPr>
            <a:r>
              <a:rPr lang="fr-CA" sz="2000" u="sng" dirty="0">
                <a:solidFill>
                  <a:srgbClr val="FF0000"/>
                </a:solidFill>
              </a:rPr>
              <a:t>Attention </a:t>
            </a:r>
          </a:p>
          <a:p>
            <a:pPr marL="0" indent="0" algn="just">
              <a:buNone/>
            </a:pPr>
            <a:r>
              <a:rPr lang="fr-CA" sz="2000" dirty="0">
                <a:solidFill>
                  <a:srgbClr val="FF0000"/>
                </a:solidFill>
              </a:rPr>
              <a:t>Dans les refuges d'oiseaux migrateurs, le chien doit être tenu en laisse. </a:t>
            </a:r>
          </a:p>
        </p:txBody>
      </p:sp>
    </p:spTree>
    <p:extLst>
      <p:ext uri="{BB962C8B-B14F-4D97-AF65-F5344CB8AC3E}">
        <p14:creationId xmlns:p14="http://schemas.microsoft.com/office/powerpoint/2010/main" val="120083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99152" y="365126"/>
            <a:ext cx="6399619" cy="814521"/>
          </a:xfrm>
        </p:spPr>
        <p:txBody>
          <a:bodyPr>
            <a:normAutofit/>
          </a:bodyPr>
          <a:lstStyle/>
          <a:p>
            <a:r>
              <a:rPr lang="fr-CA" sz="2000" b="1" dirty="0">
                <a:solidFill>
                  <a:srgbClr val="000000"/>
                </a:solidFill>
              </a:rPr>
              <a:t>C-61.1  Loi sur la conservation et la mise en valeur de la faune</a:t>
            </a:r>
            <a:endParaRPr lang="fr-CA" sz="2000" dirty="0"/>
          </a:p>
        </p:txBody>
      </p:sp>
      <p:sp>
        <p:nvSpPr>
          <p:cNvPr id="3" name="Espace réservé du texte 2"/>
          <p:cNvSpPr>
            <a:spLocks noGrp="1"/>
          </p:cNvSpPr>
          <p:nvPr>
            <p:ph type="body" sz="quarter" idx="10"/>
            <p:custDataLst>
              <p:tags r:id="rId2"/>
            </p:custDataLst>
          </p:nvPr>
        </p:nvSpPr>
        <p:spPr>
          <a:xfrm>
            <a:off x="809298" y="2722179"/>
            <a:ext cx="7367750" cy="2743200"/>
          </a:xfrm>
        </p:spPr>
        <p:txBody>
          <a:bodyPr>
            <a:normAutofit/>
          </a:bodyPr>
          <a:lstStyle/>
          <a:p>
            <a:pPr marL="0" indent="0" algn="just">
              <a:buNone/>
            </a:pPr>
            <a:r>
              <a:rPr lang="fr-CA" sz="2000" dirty="0"/>
              <a:t>Chien errant.</a:t>
            </a:r>
          </a:p>
          <a:p>
            <a:pPr marL="0" indent="0" algn="just">
              <a:buNone/>
            </a:pPr>
            <a:r>
              <a:rPr lang="fr-CA" sz="2000" dirty="0"/>
              <a:t>61. Nul ne peut laisser errer un chien dont il est le propriétaire ou le gardien dans un endroit où l'on trouve du gros gibier.</a:t>
            </a:r>
          </a:p>
        </p:txBody>
      </p:sp>
    </p:spTree>
    <p:extLst>
      <p:ext uri="{BB962C8B-B14F-4D97-AF65-F5344CB8AC3E}">
        <p14:creationId xmlns:p14="http://schemas.microsoft.com/office/powerpoint/2010/main" val="1230048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10169" y="365126"/>
            <a:ext cx="6388603" cy="814521"/>
          </a:xfrm>
        </p:spPr>
        <p:txBody>
          <a:bodyPr>
            <a:normAutofit/>
          </a:bodyPr>
          <a:lstStyle/>
          <a:p>
            <a:r>
              <a:rPr lang="fr-CA" sz="2000" b="1" dirty="0">
                <a:solidFill>
                  <a:srgbClr val="000000"/>
                </a:solidFill>
              </a:rPr>
              <a:t>C-61.1  Loi sur la conservation et la mise en valeur de la faune</a:t>
            </a:r>
            <a:endParaRPr lang="fr-FR" sz="2000" dirty="0"/>
          </a:p>
        </p:txBody>
      </p:sp>
      <p:sp>
        <p:nvSpPr>
          <p:cNvPr id="3" name="Espace réservé du texte 2"/>
          <p:cNvSpPr>
            <a:spLocks noGrp="1"/>
          </p:cNvSpPr>
          <p:nvPr>
            <p:ph type="body" sz="quarter" idx="10"/>
            <p:custDataLst>
              <p:tags r:id="rId2"/>
            </p:custDataLst>
          </p:nvPr>
        </p:nvSpPr>
        <p:spPr>
          <a:xfrm>
            <a:off x="788277" y="1619395"/>
            <a:ext cx="7388772" cy="4403033"/>
          </a:xfrm>
        </p:spPr>
        <p:txBody>
          <a:bodyPr>
            <a:noAutofit/>
          </a:bodyPr>
          <a:lstStyle/>
          <a:p>
            <a:pPr marL="0" indent="0" algn="just">
              <a:buNone/>
            </a:pPr>
            <a:r>
              <a:rPr lang="fr-CA" sz="2000" dirty="0"/>
              <a:t>23. Pouvoirs de l'agent de protection. — Déclaration.</a:t>
            </a:r>
          </a:p>
          <a:p>
            <a:pPr marL="0" indent="0" algn="just">
              <a:buNone/>
            </a:pPr>
            <a:r>
              <a:rPr lang="fr-CA" sz="2000" dirty="0"/>
              <a:t>Un agent de protection de la faune, un fonctionnaire visé par l'article 3 ou un assistant à la protection de la faune qui est sous la supervision de cet agent ou de ce fonctionnaire peut, dans l'exercice de ses fonctions:</a:t>
            </a:r>
          </a:p>
          <a:p>
            <a:pPr marL="0" indent="0" algn="just">
              <a:buNone/>
            </a:pPr>
            <a:r>
              <a:rPr lang="fr-CA" sz="2000" dirty="0"/>
              <a:t>1º	tuer un chien trouvé errant dans un endroit où il y a du gros gibier; ou</a:t>
            </a:r>
          </a:p>
          <a:p>
            <a:pPr marL="0" indent="0" algn="just">
              <a:buNone/>
            </a:pPr>
            <a:r>
              <a:rPr lang="fr-CA" sz="2000" dirty="0"/>
              <a:t>2º	tuer ou capturer un animal grièvement blessé, malade, nuisible ou pouvant mettre en danger la vie ou la sécurité des gens.</a:t>
            </a:r>
          </a:p>
          <a:p>
            <a:pPr marL="0" indent="0" algn="just">
              <a:buNone/>
            </a:pPr>
            <a:r>
              <a:rPr lang="fr-CA" sz="2000" dirty="0"/>
              <a:t>Le fonctionnaire ou l'assistant à la protection de la faune qui capture ou tue un animal conformément au premier alinéa doit le déclarer sans délai à un agent de protection de la faune et, si ce dernier l'exige, le lui remettre pour confiscation.</a:t>
            </a:r>
            <a:endParaRPr lang="fr-FR" sz="2000" dirty="0"/>
          </a:p>
        </p:txBody>
      </p:sp>
    </p:spTree>
    <p:extLst>
      <p:ext uri="{BB962C8B-B14F-4D97-AF65-F5344CB8AC3E}">
        <p14:creationId xmlns:p14="http://schemas.microsoft.com/office/powerpoint/2010/main" val="190497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sz="2400" b="1" dirty="0"/>
              <a:t>Autre Loi d’encadrement concernant les chiens.</a:t>
            </a:r>
          </a:p>
        </p:txBody>
      </p:sp>
      <p:sp>
        <p:nvSpPr>
          <p:cNvPr id="3" name="Espace réservé du texte 2"/>
          <p:cNvSpPr>
            <a:spLocks noGrp="1"/>
          </p:cNvSpPr>
          <p:nvPr>
            <p:ph type="body" sz="quarter" idx="10"/>
            <p:custDataLst>
              <p:tags r:id="rId2"/>
            </p:custDataLst>
          </p:nvPr>
        </p:nvSpPr>
        <p:spPr>
          <a:xfrm>
            <a:off x="809297" y="2300432"/>
            <a:ext cx="7367751" cy="3317853"/>
          </a:xfrm>
        </p:spPr>
        <p:txBody>
          <a:bodyPr>
            <a:normAutofit/>
          </a:bodyPr>
          <a:lstStyle/>
          <a:p>
            <a:pPr marL="0" indent="0" algn="just">
              <a:buNone/>
            </a:pPr>
            <a:r>
              <a:rPr lang="fr-CA" sz="2000" dirty="0"/>
              <a:t>La Loi sur les abus préjudiciables à l’agriculture (</a:t>
            </a:r>
            <a:r>
              <a:rPr lang="fr-CA" sz="2000" dirty="0">
                <a:hlinkClick r:id="rId5"/>
              </a:rPr>
              <a:t>chapitre A-2</a:t>
            </a:r>
            <a:r>
              <a:rPr lang="fr-CA" sz="2000" dirty="0"/>
              <a:t>) est abrogée depuis le 13 juin 2018.</a:t>
            </a:r>
          </a:p>
          <a:p>
            <a:pPr marL="0" indent="0" algn="just">
              <a:buNone/>
            </a:pPr>
            <a:endParaRPr lang="fr-CA" sz="2000" dirty="0"/>
          </a:p>
          <a:p>
            <a:pPr marL="0" indent="0" algn="just">
              <a:buNone/>
            </a:pPr>
            <a:r>
              <a:rPr lang="fr-CA" sz="2000" dirty="0"/>
              <a:t>La Loi visant à favoriser la protection des personnes par la mise en place d’un encadrement concernant les chiens. P-38.002.</a:t>
            </a:r>
          </a:p>
          <a:p>
            <a:pPr marL="0" indent="0" algn="just">
              <a:buNone/>
            </a:pPr>
            <a:r>
              <a:rPr lang="fr-CA" sz="2000" dirty="0"/>
              <a:t>Le ministre de la Sécurité publique est chargé de l’application de la présente loi.</a:t>
            </a:r>
          </a:p>
          <a:p>
            <a:pPr marL="0" indent="0" algn="just">
              <a:buNone/>
            </a:pPr>
            <a:r>
              <a:rPr lang="fr-CA" sz="2000" dirty="0">
                <a:hlinkClick r:id="rId6"/>
              </a:rPr>
              <a:t>http://legisquebec.gouv.qc.ca/fr/ShowDoc/cs/P-38.002</a:t>
            </a:r>
            <a:endParaRPr lang="fr-CA" sz="2000" dirty="0"/>
          </a:p>
          <a:p>
            <a:pPr marL="0" indent="0">
              <a:buNone/>
            </a:pPr>
            <a:endParaRPr lang="fr-CA" dirty="0"/>
          </a:p>
        </p:txBody>
      </p:sp>
    </p:spTree>
    <p:extLst>
      <p:ext uri="{BB962C8B-B14F-4D97-AF65-F5344CB8AC3E}">
        <p14:creationId xmlns:p14="http://schemas.microsoft.com/office/powerpoint/2010/main" val="2532511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Engin permis petit gibier</a:t>
            </a:r>
          </a:p>
        </p:txBody>
      </p:sp>
      <p:sp>
        <p:nvSpPr>
          <p:cNvPr id="3" name="Espace réservé du texte 2"/>
          <p:cNvSpPr>
            <a:spLocks noGrp="1"/>
          </p:cNvSpPr>
          <p:nvPr>
            <p:ph type="body" sz="quarter" idx="10"/>
            <p:custDataLst>
              <p:tags r:id="rId2"/>
            </p:custDataLst>
          </p:nvPr>
        </p:nvSpPr>
        <p:spPr>
          <a:xfrm>
            <a:off x="788276" y="2607368"/>
            <a:ext cx="7420303" cy="2815970"/>
          </a:xfrm>
        </p:spPr>
        <p:txBody>
          <a:bodyPr>
            <a:normAutofit/>
          </a:bodyPr>
          <a:lstStyle/>
          <a:p>
            <a:pPr marL="0" indent="0">
              <a:buNone/>
            </a:pPr>
            <a:r>
              <a:rPr lang="fr-CA" sz="2000" dirty="0"/>
              <a:t>C-61.1, r.12  Règlement sur la chasse</a:t>
            </a:r>
          </a:p>
          <a:p>
            <a:pPr marL="0" indent="0" algn="just">
              <a:buNone/>
            </a:pPr>
            <a:r>
              <a:rPr lang="fr-CA" sz="2000" dirty="0"/>
              <a:t>SECTION V</a:t>
            </a:r>
          </a:p>
          <a:p>
            <a:pPr marL="0" indent="0" algn="just">
              <a:buNone/>
            </a:pPr>
            <a:r>
              <a:rPr lang="fr-CA" sz="2000" dirty="0"/>
              <a:t>MOYENS ET ANIMAUX PERMIS POUR LA CHASSE</a:t>
            </a:r>
          </a:p>
          <a:p>
            <a:pPr marL="0" indent="0" algn="just">
              <a:buNone/>
            </a:pPr>
            <a:r>
              <a:rPr lang="fr-CA" sz="2000" dirty="0"/>
              <a:t>30. Les moyens à l'aide desquels la chasse d'un animal est permise sont:</a:t>
            </a:r>
          </a:p>
          <a:p>
            <a:pPr marL="0" indent="0" algn="just">
              <a:buNone/>
            </a:pPr>
            <a:r>
              <a:rPr lang="fr-CA" sz="2000" dirty="0"/>
              <a:t>	</a:t>
            </a:r>
          </a:p>
          <a:p>
            <a:pPr marL="0" indent="0" algn="just">
              <a:buNone/>
            </a:pPr>
            <a:r>
              <a:rPr lang="fr-CA" sz="2000" dirty="0">
                <a:solidFill>
                  <a:srgbClr val="FF0000"/>
                </a:solidFill>
              </a:rPr>
              <a:t>7º	un engin de chasse d'un type prévu à l'article 31.</a:t>
            </a:r>
          </a:p>
        </p:txBody>
      </p:sp>
    </p:spTree>
    <p:extLst>
      <p:ext uri="{BB962C8B-B14F-4D97-AF65-F5344CB8AC3E}">
        <p14:creationId xmlns:p14="http://schemas.microsoft.com/office/powerpoint/2010/main" val="2922183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36063" y="249512"/>
            <a:ext cx="6188529" cy="814521"/>
          </a:xfrm>
        </p:spPr>
        <p:txBody>
          <a:bodyPr/>
          <a:lstStyle/>
          <a:p>
            <a:r>
              <a:rPr lang="fr-CA" sz="1800" b="1" dirty="0">
                <a:solidFill>
                  <a:srgbClr val="000000"/>
                </a:solidFill>
              </a:rPr>
              <a:t>C-61.1  Loi sur la conservation et la mise en valeur de la faune</a:t>
            </a:r>
            <a:endParaRPr lang="fr-FR" dirty="0"/>
          </a:p>
        </p:txBody>
      </p:sp>
      <p:sp>
        <p:nvSpPr>
          <p:cNvPr id="3" name="Espace réservé du texte 2"/>
          <p:cNvSpPr>
            <a:spLocks noGrp="1"/>
          </p:cNvSpPr>
          <p:nvPr>
            <p:ph type="body" sz="quarter" idx="10"/>
            <p:custDataLst>
              <p:tags r:id="rId2"/>
            </p:custDataLst>
          </p:nvPr>
        </p:nvSpPr>
        <p:spPr>
          <a:xfrm>
            <a:off x="809297" y="1619395"/>
            <a:ext cx="7378262" cy="4557568"/>
          </a:xfrm>
        </p:spPr>
        <p:txBody>
          <a:bodyPr>
            <a:noAutofit/>
          </a:bodyPr>
          <a:lstStyle/>
          <a:p>
            <a:pPr marL="0" indent="0" algn="just">
              <a:buNone/>
            </a:pPr>
            <a:r>
              <a:rPr lang="fr-CA" sz="2000" dirty="0"/>
              <a:t>Autorisations du gouvernement. — Règlement.</a:t>
            </a:r>
          </a:p>
          <a:p>
            <a:pPr marL="0" indent="0" algn="just">
              <a:buNone/>
            </a:pPr>
            <a:r>
              <a:rPr lang="fr-CA" sz="2000" dirty="0"/>
              <a:t>29.  Le gouvernement peut, par règlement, autoriser:</a:t>
            </a:r>
          </a:p>
          <a:p>
            <a:pPr marL="0" indent="0" algn="just">
              <a:buNone/>
            </a:pPr>
            <a:r>
              <a:rPr lang="fr-CA" sz="2000" dirty="0"/>
              <a:t>1º le dressage d'un animal ou d'un chien dans un endroit où l'on retrouve un animal ou celui d'une catégorie d'animaux déterminé par règlement;</a:t>
            </a:r>
          </a:p>
          <a:p>
            <a:pPr marL="0" indent="0" algn="just">
              <a:buNone/>
            </a:pPr>
            <a:r>
              <a:rPr lang="fr-CA" sz="2000" dirty="0"/>
              <a:t>2º le dressage d'un animal ou d'un chien à l'aide d'un animal;</a:t>
            </a:r>
          </a:p>
          <a:p>
            <a:pPr marL="0" indent="0" algn="just">
              <a:buNone/>
            </a:pPr>
            <a:r>
              <a:rPr lang="fr-CA" sz="2000" dirty="0"/>
              <a:t>3º une compétition dont le but est d'évaluer les aptitudes d'un animal ou d'un chien à la chasse dans un endroit où l'on trouve un animal ou celui d'une catégorie d'animaux déterminé par règlement;</a:t>
            </a:r>
          </a:p>
          <a:p>
            <a:pPr marL="0" indent="0" algn="just">
              <a:buNone/>
            </a:pPr>
            <a:r>
              <a:rPr lang="fr-CA" sz="2000" dirty="0"/>
              <a:t>4º une compétition dont le but est d'évaluer les aptitudes d'un animal ou d'un chien à la chasse à l'aide d'un animal.</a:t>
            </a:r>
          </a:p>
          <a:p>
            <a:pPr marL="0" indent="0" algn="just">
              <a:buNone/>
            </a:pPr>
            <a:r>
              <a:rPr lang="fr-CA" sz="2000" dirty="0"/>
              <a:t>Il peut également, par règlement, déterminer les animaux ou catégories d'animaux et fixer les conditions, les endroits et les périodes des activités visées dans le premier alinéa.</a:t>
            </a:r>
            <a:endParaRPr lang="fr-FR" sz="2000" dirty="0"/>
          </a:p>
        </p:txBody>
      </p:sp>
    </p:spTree>
    <p:extLst>
      <p:ext uri="{BB962C8B-B14F-4D97-AF65-F5344CB8AC3E}">
        <p14:creationId xmlns:p14="http://schemas.microsoft.com/office/powerpoint/2010/main" val="1713235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Engin permis petit gibier</a:t>
            </a:r>
          </a:p>
        </p:txBody>
      </p:sp>
      <p:sp>
        <p:nvSpPr>
          <p:cNvPr id="3" name="Espace réservé du texte 2"/>
          <p:cNvSpPr>
            <a:spLocks noGrp="1"/>
          </p:cNvSpPr>
          <p:nvPr>
            <p:ph type="body" sz="quarter" idx="10"/>
            <p:custDataLst>
              <p:tags r:id="rId2"/>
            </p:custDataLst>
          </p:nvPr>
        </p:nvSpPr>
        <p:spPr>
          <a:xfrm>
            <a:off x="310242" y="1440719"/>
            <a:ext cx="8499021" cy="4557568"/>
          </a:xfrm>
        </p:spPr>
        <p:txBody>
          <a:bodyPr>
            <a:normAutofit lnSpcReduction="10000"/>
          </a:bodyPr>
          <a:lstStyle/>
          <a:p>
            <a:pPr marL="0" indent="0">
              <a:buNone/>
            </a:pPr>
            <a:endParaRPr lang="fr-CA" sz="1600" dirty="0"/>
          </a:p>
          <a:p>
            <a:pPr marL="0" indent="0">
              <a:buNone/>
            </a:pPr>
            <a:r>
              <a:rPr lang="fr-CA" sz="2000" dirty="0"/>
              <a:t>« type 3 »:</a:t>
            </a:r>
          </a:p>
          <a:p>
            <a:pPr marL="0" indent="0">
              <a:buNone/>
            </a:pPr>
            <a:r>
              <a:rPr lang="fr-CA" sz="2000" dirty="0"/>
              <a:t>a) les carabines de tous les calibres utilisées avec des cartouches à percussion latérale;</a:t>
            </a:r>
          </a:p>
          <a:p>
            <a:pPr marL="0" indent="0">
              <a:buNone/>
            </a:pPr>
            <a:r>
              <a:rPr lang="fr-CA" sz="2000" dirty="0"/>
              <a:t>b) les fusils de tous les calibres utilisés avec des cartouches à projectiles d'un diamètre inférieur à 5,6 millimètres; =  </a:t>
            </a:r>
            <a:r>
              <a:rPr lang="fr-CA" sz="2000" dirty="0">
                <a:solidFill>
                  <a:srgbClr val="FF0000"/>
                </a:solidFill>
              </a:rPr>
              <a:t>à grenailles numérotées 4 Buck, F ou AAA ou plus petit </a:t>
            </a:r>
          </a:p>
          <a:p>
            <a:pPr marL="0" indent="0">
              <a:buNone/>
            </a:pPr>
            <a:r>
              <a:rPr lang="fr-CA" sz="2000" dirty="0"/>
              <a:t>c) les fusils ou carabines à chargement par la bouche ou par la culasse, sans douille, utilisés avec des projectiles d'un diamètre inférieur à 5,6 millimètres pour les fusils et d'un diamètre égal ou inférieur à 9,14 millimètres pour les carabines;</a:t>
            </a:r>
          </a:p>
          <a:p>
            <a:pPr marL="0" indent="0">
              <a:buNone/>
            </a:pPr>
            <a:r>
              <a:rPr lang="fr-CA" sz="2000" dirty="0"/>
              <a:t>d) les arcs et les arbalètes;</a:t>
            </a:r>
          </a:p>
          <a:p>
            <a:pPr marL="0" indent="0">
              <a:buNone/>
            </a:pPr>
            <a:r>
              <a:rPr lang="fr-CA" sz="2000" dirty="0"/>
              <a:t>e) les carabines à air comprimé à projectiles d’un diamètre égal ou supérieur à 4,4 millimètres et ayant une vitesse initiale d’au moins 152,4 mètres à la seconde;</a:t>
            </a:r>
          </a:p>
        </p:txBody>
      </p:sp>
    </p:spTree>
    <p:extLst>
      <p:ext uri="{BB962C8B-B14F-4D97-AF65-F5344CB8AC3E}">
        <p14:creationId xmlns:p14="http://schemas.microsoft.com/office/powerpoint/2010/main" val="3920209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custDataLst>
              <p:tags r:id="rId1"/>
            </p:custDataLst>
          </p:nvPr>
        </p:nvSpPr>
        <p:spPr>
          <a:xfrm>
            <a:off x="149470" y="1532714"/>
            <a:ext cx="8659794" cy="4572522"/>
          </a:xfrm>
        </p:spPr>
        <p:txBody>
          <a:bodyPr>
            <a:noAutofit/>
          </a:bodyPr>
          <a:lstStyle/>
          <a:p>
            <a:pPr marL="0" indent="0">
              <a:buNone/>
            </a:pPr>
            <a:r>
              <a:rPr lang="fr-CA" sz="2000" b="1" dirty="0"/>
              <a:t>Loup, coyote, renard roux et marmotte  </a:t>
            </a:r>
            <a:r>
              <a:rPr lang="fr-CA" sz="2000" dirty="0"/>
              <a:t>« type 4 »:</a:t>
            </a:r>
          </a:p>
          <a:p>
            <a:pPr marL="0" indent="0">
              <a:buNone/>
            </a:pPr>
            <a:r>
              <a:rPr lang="fr-CA" sz="2000" dirty="0"/>
              <a:t>a) les carabines de tous les calibres utilisées avec des cartouches à percussion centrale ou latérale;</a:t>
            </a:r>
          </a:p>
          <a:p>
            <a:pPr marL="0" indent="0">
              <a:buNone/>
            </a:pPr>
            <a:r>
              <a:rPr lang="fr-CA" sz="2000" dirty="0"/>
              <a:t>b) les fusils de tous les calibres utilisés avec des cartouches à balles ou à projectiles;</a:t>
            </a:r>
          </a:p>
          <a:p>
            <a:pPr marL="0" indent="0">
              <a:buNone/>
            </a:pPr>
            <a:r>
              <a:rPr lang="fr-CA" sz="2000" dirty="0"/>
              <a:t>c) les carabines et les fusils à chargement par la bouche ou par la culasse, sans douille, de tous les calibres utilisés avec des balles ou des projectiles;</a:t>
            </a:r>
          </a:p>
          <a:p>
            <a:pPr marL="0" indent="0">
              <a:buNone/>
            </a:pPr>
            <a:r>
              <a:rPr lang="fr-CA" sz="2000" dirty="0"/>
              <a:t>d) les arcs et les arbalètes;</a:t>
            </a:r>
          </a:p>
          <a:p>
            <a:pPr marL="0" indent="0">
              <a:buNone/>
            </a:pPr>
            <a:r>
              <a:rPr lang="fr-CA" sz="2000" b="1" dirty="0"/>
              <a:t>Oiseaux migrateurs </a:t>
            </a:r>
          </a:p>
          <a:p>
            <a:pPr marL="0" indent="0">
              <a:buNone/>
            </a:pPr>
            <a:r>
              <a:rPr lang="fr-CA" sz="2000" b="1" dirty="0"/>
              <a:t>Fusil: </a:t>
            </a:r>
            <a:r>
              <a:rPr lang="fr-CA" sz="2000" dirty="0"/>
              <a:t>les fusils de calibre 10 ou plus petit : cartouches à projectiles non toxiques (grenaille ou chevrotine) – maximum de trois cartouches dans l'arme.</a:t>
            </a:r>
          </a:p>
          <a:p>
            <a:pPr marL="0" indent="0">
              <a:buNone/>
            </a:pPr>
            <a:r>
              <a:rPr lang="fr-CA" sz="2000" b="1" dirty="0"/>
              <a:t>Armes à poudre noire et à poudre moderne: </a:t>
            </a:r>
          </a:p>
          <a:p>
            <a:pPr marL="0" indent="0">
              <a:buNone/>
            </a:pPr>
            <a:r>
              <a:rPr lang="fr-CA" sz="2000" dirty="0"/>
              <a:t>Les fusils de calibre 10 ou plus petit utilisés avec des projectiles non toxiques (grenaille ou chevrotine).</a:t>
            </a:r>
          </a:p>
          <a:p>
            <a:pPr marL="0" indent="0">
              <a:buNone/>
            </a:pPr>
            <a:r>
              <a:rPr lang="fr-CA" sz="2000" b="1" dirty="0"/>
              <a:t>Arcs et flèches: </a:t>
            </a:r>
            <a:r>
              <a:rPr lang="fr-CA" sz="2000" dirty="0"/>
              <a:t>tous</a:t>
            </a:r>
            <a:endParaRPr lang="fr-CA" sz="2000" b="1" dirty="0"/>
          </a:p>
        </p:txBody>
      </p:sp>
      <p:sp>
        <p:nvSpPr>
          <p:cNvPr id="4" name="Titre 1"/>
          <p:cNvSpPr>
            <a:spLocks noGrp="1"/>
          </p:cNvSpPr>
          <p:nvPr>
            <p:ph type="title"/>
            <p:custDataLst>
              <p:tags r:id="rId2"/>
            </p:custDataLst>
          </p:nvPr>
        </p:nvSpPr>
        <p:spPr/>
        <p:txBody>
          <a:bodyPr/>
          <a:lstStyle/>
          <a:p>
            <a:r>
              <a:rPr lang="fr-CA" dirty="0"/>
              <a:t>Engin permis petit gibier</a:t>
            </a:r>
          </a:p>
        </p:txBody>
      </p:sp>
    </p:spTree>
    <p:extLst>
      <p:ext uri="{BB962C8B-B14F-4D97-AF65-F5344CB8AC3E}">
        <p14:creationId xmlns:p14="http://schemas.microsoft.com/office/powerpoint/2010/main" val="2113142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59413" y="286328"/>
            <a:ext cx="3698340" cy="893320"/>
          </a:xfrm>
        </p:spPr>
        <p:txBody>
          <a:bodyPr>
            <a:normAutofit/>
          </a:bodyPr>
          <a:lstStyle/>
          <a:p>
            <a:r>
              <a:rPr lang="fr-CA" b="1" dirty="0">
                <a:solidFill>
                  <a:srgbClr val="000000"/>
                </a:solidFill>
              </a:rPr>
              <a:t>Port du dossard</a:t>
            </a:r>
            <a:endParaRPr lang="fr-CA" dirty="0"/>
          </a:p>
        </p:txBody>
      </p:sp>
      <p:sp>
        <p:nvSpPr>
          <p:cNvPr id="3" name="Espace réservé du texte 2"/>
          <p:cNvSpPr>
            <a:spLocks noGrp="1"/>
          </p:cNvSpPr>
          <p:nvPr>
            <p:ph type="body" sz="quarter" idx="10"/>
            <p:custDataLst>
              <p:tags r:id="rId2"/>
            </p:custDataLst>
          </p:nvPr>
        </p:nvSpPr>
        <p:spPr/>
        <p:txBody>
          <a:bodyPr>
            <a:normAutofit/>
          </a:bodyPr>
          <a:lstStyle/>
          <a:p>
            <a:pPr marL="0" indent="0" algn="just">
              <a:buNone/>
            </a:pPr>
            <a:r>
              <a:rPr lang="fr-CA" sz="2000" b="1" dirty="0">
                <a:solidFill>
                  <a:srgbClr val="000000"/>
                </a:solidFill>
                <a:ea typeface="+mj-ea"/>
                <a:cs typeface="+mj-cs"/>
              </a:rPr>
              <a:t>C-61.1, r.1  Règlement sur les activités de chasse</a:t>
            </a:r>
          </a:p>
          <a:p>
            <a:pPr marL="0" indent="0" algn="just">
              <a:buNone/>
            </a:pPr>
            <a:endParaRPr lang="fr-CA" sz="2000" b="1" dirty="0">
              <a:solidFill>
                <a:srgbClr val="000000"/>
              </a:solidFill>
              <a:ea typeface="+mj-ea"/>
              <a:cs typeface="+mj-cs"/>
            </a:endParaRPr>
          </a:p>
          <a:p>
            <a:pPr marL="0" indent="0" algn="just">
              <a:buNone/>
            </a:pPr>
            <a:r>
              <a:rPr lang="fr-CA" sz="2000" dirty="0"/>
              <a:t>17.2. Sous réserve de l'article 17.3, tout chasseur en activité de chasse, guide ou autre personne qui accompagne un chasseur en activité de chasse dans les zones de chasse prévues au Règlement sur les zones de pêche et de chasse (chapitre C-61.1, r. 34), doit porter un vêtement de façon à ce que soit visible, en tout temps et en tout angle, une surface continue de couleur orangé fluorescent d'au moins 2 580 centimètres carrés s'étalant sur le dos, les épaules et la poitrine.</a:t>
            </a:r>
          </a:p>
        </p:txBody>
      </p:sp>
    </p:spTree>
    <p:extLst>
      <p:ext uri="{BB962C8B-B14F-4D97-AF65-F5344CB8AC3E}">
        <p14:creationId xmlns:p14="http://schemas.microsoft.com/office/powerpoint/2010/main" val="267182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297304" y="242033"/>
            <a:ext cx="3479243" cy="814521"/>
          </a:xfrm>
        </p:spPr>
        <p:txBody>
          <a:bodyPr/>
          <a:lstStyle/>
          <a:p>
            <a:r>
              <a:rPr lang="fr-CA" b="1" dirty="0"/>
              <a:t>Port du dossard</a:t>
            </a:r>
          </a:p>
        </p:txBody>
      </p:sp>
      <p:sp>
        <p:nvSpPr>
          <p:cNvPr id="3" name="Espace réservé du texte 2"/>
          <p:cNvSpPr>
            <a:spLocks noGrp="1"/>
          </p:cNvSpPr>
          <p:nvPr>
            <p:ph type="body" sz="quarter" idx="10"/>
            <p:custDataLst>
              <p:tags r:id="rId2"/>
            </p:custDataLst>
          </p:nvPr>
        </p:nvSpPr>
        <p:spPr>
          <a:xfrm>
            <a:off x="90434" y="1355624"/>
            <a:ext cx="8499021" cy="4983629"/>
          </a:xfrm>
        </p:spPr>
        <p:txBody>
          <a:bodyPr>
            <a:noAutofit/>
          </a:bodyPr>
          <a:lstStyle/>
          <a:p>
            <a:pPr marL="0" indent="0" algn="just">
              <a:buNone/>
            </a:pPr>
            <a:r>
              <a:rPr lang="fr-CA" sz="1600" dirty="0"/>
              <a:t>17.3. L'article 17.2 ne s'applique pas :</a:t>
            </a:r>
          </a:p>
          <a:p>
            <a:pPr marL="0" indent="0" algn="just">
              <a:buNone/>
            </a:pPr>
            <a:r>
              <a:rPr lang="fr-CA" sz="1600" dirty="0"/>
              <a:t>1º lors d'une chasse à l'orignal, au cerf de Virginie ou à l'ours noir durant une période de chasse à ces gros gibiers au moyen d'un engin de type 6 ou 11 au sens du Règlement sur la chasse</a:t>
            </a:r>
            <a:r>
              <a:rPr lang="fr-CA" sz="1600" b="1" dirty="0"/>
              <a:t>, </a:t>
            </a:r>
            <a:r>
              <a:rPr lang="fr-CA" sz="1600" b="1" dirty="0">
                <a:solidFill>
                  <a:srgbClr val="FF0000"/>
                </a:solidFill>
              </a:rPr>
              <a:t>lors d'une chasse à la corneille d'Amérique, au pigeon biset,</a:t>
            </a:r>
            <a:r>
              <a:rPr lang="fr-CA" sz="1600" dirty="0"/>
              <a:t> à la grenouille léopard, à la grenouille verte, au ouaouaron, au lièvre arctique ou d'Amérique ou au lapin à queue blanche au moyen d'un collet</a:t>
            </a:r>
            <a:r>
              <a:rPr lang="fr-CA" sz="1600" dirty="0">
                <a:solidFill>
                  <a:srgbClr val="FF0000"/>
                </a:solidFill>
              </a:rPr>
              <a:t>, </a:t>
            </a:r>
            <a:r>
              <a:rPr lang="fr-CA" sz="1600" b="1" dirty="0">
                <a:solidFill>
                  <a:srgbClr val="FF0000"/>
                </a:solidFill>
              </a:rPr>
              <a:t>aux oiseaux migrateurs au sens du Règlement sur la chasse ou, du 1er décembre au 31 mars lors d'une chasse au coyote, au loup ou au renard roux, croisé ou argenté ;</a:t>
            </a:r>
          </a:p>
          <a:p>
            <a:pPr marL="0" indent="0" algn="just">
              <a:buNone/>
            </a:pPr>
            <a:r>
              <a:rPr lang="fr-CA" sz="1600" dirty="0"/>
              <a:t>2º  aux bénéficiaires de la Convention de la Baie James et du Nord québécois et aux bénéficiaires de la Convention du Nord-Est québécois dans les territoires de ces conventions ;</a:t>
            </a:r>
          </a:p>
          <a:p>
            <a:pPr marL="0" indent="0" algn="just">
              <a:buNone/>
            </a:pPr>
            <a:r>
              <a:rPr lang="fr-CA" sz="1600" dirty="0"/>
              <a:t>3º lors d'une chasse à l'arc ou à l'arbalète dans un secteur de chasse réservé à l'usage exclusif de l'arc ou de l'arbalète, dans une réserve faunique ou dans une zone d'exploitation contrôlée ;</a:t>
            </a:r>
          </a:p>
          <a:p>
            <a:pPr marL="0" indent="0" algn="just">
              <a:buNone/>
            </a:pPr>
            <a:r>
              <a:rPr lang="fr-CA" sz="1600" dirty="0"/>
              <a:t>4º lors d'une chasse dans un secteur d'un territoire sur lequel des droits exclusifs de chasse ont été donnés à bail et que tous les chasseurs y utilisent un arc ou une arbalète pour la chasse ;</a:t>
            </a:r>
          </a:p>
          <a:p>
            <a:pPr marL="0" indent="0" algn="just">
              <a:buNone/>
            </a:pPr>
            <a:r>
              <a:rPr lang="fr-CA" sz="1600" dirty="0"/>
              <a:t>5º  lors d'une chasse à l'arc ou à l'arbalète dans un endroit où seule la chasse au moyen d'un engin de chasse autre qu'une arme à feu est permise ;</a:t>
            </a:r>
          </a:p>
          <a:p>
            <a:pPr marL="0" indent="0" algn="just">
              <a:buNone/>
            </a:pPr>
            <a:r>
              <a:rPr lang="fr-CA" sz="1600" dirty="0"/>
              <a:t>6º  lors d'une chasse au petit gibier à l'aide d'un oiseau de proie et qu'aucun participant n'est en possession d'une arme ;</a:t>
            </a:r>
          </a:p>
          <a:p>
            <a:pPr marL="0" indent="0" algn="just">
              <a:buNone/>
            </a:pPr>
            <a:r>
              <a:rPr lang="fr-CA" sz="1600" dirty="0"/>
              <a:t>7º</a:t>
            </a:r>
            <a:r>
              <a:rPr lang="fr-CA" sz="1600" dirty="0">
                <a:solidFill>
                  <a:srgbClr val="FF0000"/>
                </a:solidFill>
              </a:rPr>
              <a:t> </a:t>
            </a:r>
            <a:r>
              <a:rPr lang="fr-CA" sz="1600" b="1" dirty="0">
                <a:solidFill>
                  <a:srgbClr val="FF0000"/>
                </a:solidFill>
              </a:rPr>
              <a:t>lors d'une chasse au dindon sauvage.</a:t>
            </a:r>
          </a:p>
        </p:txBody>
      </p:sp>
    </p:spTree>
    <p:extLst>
      <p:ext uri="{BB962C8B-B14F-4D97-AF65-F5344CB8AC3E}">
        <p14:creationId xmlns:p14="http://schemas.microsoft.com/office/powerpoint/2010/main" val="2222618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a:p>
        </p:txBody>
      </p:sp>
      <p:sp>
        <p:nvSpPr>
          <p:cNvPr id="3" name="Espace réservé du texte 2"/>
          <p:cNvSpPr>
            <a:spLocks noGrp="1"/>
          </p:cNvSpPr>
          <p:nvPr>
            <p:ph type="body" sz="quarter" idx="10"/>
          </p:nvPr>
        </p:nvSpPr>
        <p:spPr/>
        <p:txBody>
          <a:bodyPr/>
          <a:lstStyle/>
          <a:p>
            <a:pPr marL="0" indent="0">
              <a:buNone/>
            </a:pPr>
            <a:endParaRPr lang="fr-CA" altLang="fr-FR" dirty="0">
              <a:latin typeface="Arial" panose="020B0604020202020204" pitchFamily="34" charset="0"/>
              <a:ea typeface="ＭＳ Ｐゴシック" panose="020B0600070205080204" pitchFamily="34" charset="-128"/>
            </a:endParaRPr>
          </a:p>
          <a:p>
            <a:pPr marL="0" indent="0">
              <a:buNone/>
            </a:pPr>
            <a:endParaRPr lang="fr-CA" altLang="fr-FR" dirty="0">
              <a:latin typeface="Arial" panose="020B0604020202020204" pitchFamily="34" charset="0"/>
              <a:ea typeface="ＭＳ Ｐゴシック" panose="020B0600070205080204" pitchFamily="34" charset="-128"/>
            </a:endParaRPr>
          </a:p>
          <a:p>
            <a:pPr marL="0" indent="0" algn="ctr">
              <a:buNone/>
            </a:pPr>
            <a:r>
              <a:rPr lang="fr-CA" altLang="fr-FR" dirty="0">
                <a:latin typeface="Arial" panose="020B0604020202020204" pitchFamily="34" charset="0"/>
                <a:ea typeface="ＭＳ Ｐゴシック" panose="020B0600070205080204" pitchFamily="34" charset="-128"/>
              </a:rPr>
              <a:t>Merci de votre attention!</a:t>
            </a:r>
            <a:endParaRPr lang="fr-CA" dirty="0"/>
          </a:p>
        </p:txBody>
      </p:sp>
      <p:pic>
        <p:nvPicPr>
          <p:cNvPr id="4" name="Picture 5" descr="HIBOUB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98567" y="4387850"/>
            <a:ext cx="3398837" cy="1647825"/>
          </a:xfrm>
          <a:prstGeom prst="rect">
            <a:avLst/>
          </a:prstGeom>
          <a:noFill/>
        </p:spPr>
      </p:pic>
      <p:pic>
        <p:nvPicPr>
          <p:cNvPr id="5" name="Image 4"/>
          <p:cNvPicPr>
            <a:picLocks noChangeAspect="1"/>
          </p:cNvPicPr>
          <p:nvPr/>
        </p:nvPicPr>
        <p:blipFill>
          <a:blip r:embed="rId3"/>
          <a:stretch>
            <a:fillRect/>
          </a:stretch>
        </p:blipFill>
        <p:spPr>
          <a:xfrm>
            <a:off x="1191466" y="6176963"/>
            <a:ext cx="2213040" cy="323116"/>
          </a:xfrm>
          <a:prstGeom prst="rect">
            <a:avLst/>
          </a:prstGeom>
        </p:spPr>
      </p:pic>
    </p:spTree>
    <p:extLst>
      <p:ext uri="{BB962C8B-B14F-4D97-AF65-F5344CB8AC3E}">
        <p14:creationId xmlns:p14="http://schemas.microsoft.com/office/powerpoint/2010/main" val="78150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98786" y="365127"/>
            <a:ext cx="5374462" cy="571308"/>
          </a:xfrm>
        </p:spPr>
        <p:txBody>
          <a:bodyPr>
            <a:normAutofit fontScale="90000"/>
          </a:bodyPr>
          <a:lstStyle/>
          <a:p>
            <a:r>
              <a:rPr lang="fr-CA" sz="2000" b="1" dirty="0"/>
              <a:t>C-61.1, r.1  Règlement sur les activités de chasse </a:t>
            </a:r>
            <a:br>
              <a:rPr lang="fr-CA" sz="1800" b="1" dirty="0"/>
            </a:br>
            <a:endParaRPr lang="fr-CA" sz="1800" b="1" dirty="0"/>
          </a:p>
        </p:txBody>
      </p:sp>
      <p:sp>
        <p:nvSpPr>
          <p:cNvPr id="3" name="Espace réservé du texte 2"/>
          <p:cNvSpPr>
            <a:spLocks noGrp="1"/>
          </p:cNvSpPr>
          <p:nvPr>
            <p:ph type="body" sz="quarter" idx="10"/>
            <p:custDataLst>
              <p:tags r:id="rId2"/>
            </p:custDataLst>
          </p:nvPr>
        </p:nvSpPr>
        <p:spPr>
          <a:xfrm>
            <a:off x="819807" y="2393118"/>
            <a:ext cx="7367752" cy="3587268"/>
          </a:xfrm>
        </p:spPr>
        <p:txBody>
          <a:bodyPr/>
          <a:lstStyle/>
          <a:p>
            <a:pPr marL="0" indent="0" algn="just">
              <a:buNone/>
            </a:pPr>
            <a:r>
              <a:rPr lang="fr-CA" sz="2000" dirty="0"/>
              <a:t>24. On entend par chien de chasse tout chien appartenant à l'un des types suivants:</a:t>
            </a:r>
          </a:p>
          <a:p>
            <a:pPr algn="just">
              <a:lnSpc>
                <a:spcPct val="107000"/>
              </a:lnSpc>
              <a:spcAft>
                <a:spcPts val="800"/>
              </a:spcAft>
            </a:pPr>
            <a:r>
              <a:rPr lang="fr-CA" sz="2000" dirty="0">
                <a:ea typeface="Calibri" panose="020F0502020204030204" pitchFamily="34" charset="0"/>
                <a:cs typeface="Times New Roman" panose="02020603050405020304" pitchFamily="18" charset="0"/>
              </a:rPr>
              <a:t>1º	chien rapporteur: le chien utilisé pour trouver et rapporter un animal mort ou blessé;</a:t>
            </a:r>
          </a:p>
          <a:p>
            <a:pPr algn="just">
              <a:lnSpc>
                <a:spcPct val="107000"/>
              </a:lnSpc>
              <a:spcAft>
                <a:spcPts val="800"/>
              </a:spcAft>
            </a:pPr>
            <a:r>
              <a:rPr lang="fr-CA" sz="2000" dirty="0">
                <a:ea typeface="Calibri" panose="020F0502020204030204" pitchFamily="34" charset="0"/>
                <a:cs typeface="Times New Roman" panose="02020603050405020304" pitchFamily="18" charset="0"/>
              </a:rPr>
              <a:t>2º	chien d'arrêt et leveur: le chien utilisé pour indiquer au chasseur la présence d'un animal en le pointant ou le levant;</a:t>
            </a:r>
          </a:p>
          <a:p>
            <a:pPr algn="just">
              <a:lnSpc>
                <a:spcPct val="107000"/>
              </a:lnSpc>
              <a:spcAft>
                <a:spcPts val="800"/>
              </a:spcAft>
            </a:pPr>
            <a:r>
              <a:rPr lang="fr-CA" sz="2000" dirty="0">
                <a:ea typeface="Calibri" panose="020F0502020204030204" pitchFamily="34" charset="0"/>
                <a:cs typeface="Times New Roman" panose="02020603050405020304" pitchFamily="18" charset="0"/>
              </a:rPr>
              <a:t>3º	chien courant: le chien utilisé pour chercher un animal et une fois celui-ci ou sa piste trouvé, le traquer en aboyant.</a:t>
            </a:r>
          </a:p>
          <a:p>
            <a:pPr marL="0" indent="0">
              <a:lnSpc>
                <a:spcPct val="107000"/>
              </a:lnSpc>
              <a:spcAft>
                <a:spcPts val="800"/>
              </a:spcAft>
              <a:buNone/>
            </a:pPr>
            <a:endParaRPr lang="fr-CA"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A"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CA" dirty="0"/>
          </a:p>
          <a:p>
            <a:pPr marL="0" indent="0">
              <a:buNone/>
            </a:pPr>
            <a:endParaRPr lang="fr-CA" dirty="0"/>
          </a:p>
        </p:txBody>
      </p:sp>
    </p:spTree>
    <p:extLst>
      <p:ext uri="{BB962C8B-B14F-4D97-AF65-F5344CB8AC3E}">
        <p14:creationId xmlns:p14="http://schemas.microsoft.com/office/powerpoint/2010/main" val="125981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1800" b="1" dirty="0">
                <a:solidFill>
                  <a:srgbClr val="000000"/>
                </a:solidFill>
              </a:rPr>
              <a:t>C-61.1, r.1  Règlement sur les activités de chasse </a:t>
            </a:r>
            <a:br>
              <a:rPr lang="fr-CA" sz="1800" b="1" dirty="0">
                <a:solidFill>
                  <a:srgbClr val="000000"/>
                </a:solidFill>
              </a:rPr>
            </a:br>
            <a:endParaRPr lang="fr-CA" sz="1800" dirty="0"/>
          </a:p>
        </p:txBody>
      </p:sp>
      <p:sp>
        <p:nvSpPr>
          <p:cNvPr id="3" name="Espace réservé du texte 2"/>
          <p:cNvSpPr>
            <a:spLocks noGrp="1"/>
          </p:cNvSpPr>
          <p:nvPr>
            <p:ph type="body" sz="quarter" idx="10"/>
          </p:nvPr>
        </p:nvSpPr>
        <p:spPr>
          <a:xfrm>
            <a:off x="798786" y="2839914"/>
            <a:ext cx="7367752" cy="1490348"/>
          </a:xfrm>
        </p:spPr>
        <p:txBody>
          <a:bodyPr>
            <a:normAutofit/>
          </a:bodyPr>
          <a:lstStyle/>
          <a:p>
            <a:pPr marL="0" indent="0" algn="just">
              <a:buNone/>
            </a:pPr>
            <a:r>
              <a:rPr lang="fr-CA" sz="2000" dirty="0"/>
              <a:t>32. Il est interdit de pratiquer des activités de dressage et de compétition de chiens de chasse qui s'effectuent à l'aide d'un animal ou de chasser avec un chien dans la zone 20 (île d'Anticosti). </a:t>
            </a:r>
          </a:p>
        </p:txBody>
      </p:sp>
    </p:spTree>
    <p:extLst>
      <p:ext uri="{BB962C8B-B14F-4D97-AF65-F5344CB8AC3E}">
        <p14:creationId xmlns:p14="http://schemas.microsoft.com/office/powerpoint/2010/main" val="2070891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sz="1800" b="1" dirty="0">
                <a:solidFill>
                  <a:srgbClr val="000000"/>
                </a:solidFill>
              </a:rPr>
              <a:t>C-61.1  Loi sur la conservation et la mise en valeur de la faune</a:t>
            </a:r>
            <a:endParaRPr lang="fr-CA" dirty="0"/>
          </a:p>
        </p:txBody>
      </p:sp>
      <p:sp>
        <p:nvSpPr>
          <p:cNvPr id="3" name="Espace réservé du texte 2"/>
          <p:cNvSpPr>
            <a:spLocks noGrp="1"/>
          </p:cNvSpPr>
          <p:nvPr>
            <p:ph type="body" sz="quarter" idx="10"/>
            <p:custDataLst>
              <p:tags r:id="rId2"/>
            </p:custDataLst>
          </p:nvPr>
        </p:nvSpPr>
        <p:spPr>
          <a:xfrm>
            <a:off x="788277" y="2281547"/>
            <a:ext cx="7378261" cy="2942093"/>
          </a:xfrm>
        </p:spPr>
        <p:txBody>
          <a:bodyPr>
            <a:normAutofit/>
          </a:bodyPr>
          <a:lstStyle/>
          <a:p>
            <a:pPr marL="0" indent="0" algn="just">
              <a:buNone/>
            </a:pPr>
            <a:r>
              <a:rPr lang="fr-CA" sz="2000" dirty="0"/>
              <a:t>Pouvoirs du gouvernement. — Montant.</a:t>
            </a:r>
          </a:p>
          <a:p>
            <a:pPr marL="0" indent="0" algn="just">
              <a:buNone/>
            </a:pPr>
            <a:r>
              <a:rPr lang="fr-CA" sz="2000" dirty="0"/>
              <a:t>110.  Le gouvernement peut, par règlement, à l’égard d’une zone d’exploitation contrôlée :</a:t>
            </a:r>
          </a:p>
          <a:p>
            <a:pPr marL="0" indent="0" algn="just">
              <a:buNone/>
            </a:pPr>
            <a:r>
              <a:rPr lang="fr-CA" sz="2000" dirty="0"/>
              <a:t>1º	autoriser ou prohiber une activité récréative, de chasse ou de pêche aux conditions qu’il détermine ;</a:t>
            </a:r>
          </a:p>
          <a:p>
            <a:pPr marL="0" indent="0" algn="just">
              <a:buNone/>
            </a:pPr>
            <a:r>
              <a:rPr lang="fr-CA" sz="2000" dirty="0"/>
              <a:t>6º	autoriser ou prohiber la présence d’un chien ou d’un autre animal domestique aux conditions qu’il détermine ;</a:t>
            </a:r>
          </a:p>
          <a:p>
            <a:pPr marL="0" indent="0" algn="just">
              <a:buNone/>
            </a:pPr>
            <a:r>
              <a:rPr lang="fr-CA" sz="2000" dirty="0"/>
              <a:t>	</a:t>
            </a:r>
          </a:p>
        </p:txBody>
      </p:sp>
    </p:spTree>
    <p:extLst>
      <p:ext uri="{BB962C8B-B14F-4D97-AF65-F5344CB8AC3E}">
        <p14:creationId xmlns:p14="http://schemas.microsoft.com/office/powerpoint/2010/main" val="604077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41470" y="365126"/>
            <a:ext cx="6188529" cy="814521"/>
          </a:xfrm>
        </p:spPr>
        <p:txBody>
          <a:bodyPr/>
          <a:lstStyle/>
          <a:p>
            <a:r>
              <a:rPr lang="fr-CA" sz="1800" b="1" dirty="0">
                <a:solidFill>
                  <a:srgbClr val="000000"/>
                </a:solidFill>
              </a:rPr>
              <a:t>C-61.1  Loi sur la conservation et la mise en valeur de la faune</a:t>
            </a:r>
            <a:endParaRPr lang="fr-CA" dirty="0"/>
          </a:p>
        </p:txBody>
      </p:sp>
      <p:sp>
        <p:nvSpPr>
          <p:cNvPr id="3" name="Espace réservé du texte 2"/>
          <p:cNvSpPr>
            <a:spLocks noGrp="1"/>
          </p:cNvSpPr>
          <p:nvPr>
            <p:ph type="body" sz="quarter" idx="10"/>
            <p:custDataLst>
              <p:tags r:id="rId2"/>
            </p:custDataLst>
          </p:nvPr>
        </p:nvSpPr>
        <p:spPr>
          <a:xfrm>
            <a:off x="788276" y="2491755"/>
            <a:ext cx="7409793" cy="2815970"/>
          </a:xfrm>
        </p:spPr>
        <p:txBody>
          <a:bodyPr>
            <a:normAutofit/>
          </a:bodyPr>
          <a:lstStyle/>
          <a:p>
            <a:pPr marL="0" indent="0" algn="just">
              <a:buNone/>
            </a:pPr>
            <a:r>
              <a:rPr lang="fr-CA" sz="2000" dirty="0"/>
              <a:t>Pouvoirs du gouvernement.</a:t>
            </a:r>
          </a:p>
          <a:p>
            <a:pPr marL="0" indent="0" algn="just">
              <a:buNone/>
            </a:pPr>
            <a:r>
              <a:rPr lang="fr-CA" sz="2000" dirty="0"/>
              <a:t>125.  Le gouvernement peut, par règlement, à l’égard d’un refuge faunique :</a:t>
            </a:r>
          </a:p>
          <a:p>
            <a:pPr marL="0" indent="0" algn="just">
              <a:buNone/>
            </a:pPr>
            <a:r>
              <a:rPr lang="fr-CA" sz="2000" dirty="0"/>
              <a:t>5°	autoriser ou prohiber la présence d’un chien ou d’un autre animal domestique aux conditions qu’il détermine ;</a:t>
            </a:r>
          </a:p>
        </p:txBody>
      </p:sp>
    </p:spTree>
    <p:extLst>
      <p:ext uri="{BB962C8B-B14F-4D97-AF65-F5344CB8AC3E}">
        <p14:creationId xmlns:p14="http://schemas.microsoft.com/office/powerpoint/2010/main" val="1274255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sz="1800" b="1" dirty="0">
                <a:solidFill>
                  <a:srgbClr val="000000"/>
                </a:solidFill>
              </a:rPr>
              <a:t>C-61.1  Loi sur la conservation et la mise en valeur de la faune</a:t>
            </a:r>
            <a:endParaRPr lang="fr-FR" dirty="0"/>
          </a:p>
        </p:txBody>
      </p:sp>
      <p:sp>
        <p:nvSpPr>
          <p:cNvPr id="3" name="Espace réservé du texte 2"/>
          <p:cNvSpPr>
            <a:spLocks noGrp="1"/>
          </p:cNvSpPr>
          <p:nvPr>
            <p:ph type="body" sz="quarter" idx="10"/>
            <p:custDataLst>
              <p:tags r:id="rId2"/>
            </p:custDataLst>
          </p:nvPr>
        </p:nvSpPr>
        <p:spPr>
          <a:xfrm>
            <a:off x="788276" y="1619395"/>
            <a:ext cx="7399283" cy="4557568"/>
          </a:xfrm>
        </p:spPr>
        <p:txBody>
          <a:bodyPr>
            <a:normAutofit fontScale="40000" lnSpcReduction="20000"/>
          </a:bodyPr>
          <a:lstStyle/>
          <a:p>
            <a:pPr marL="0" indent="0">
              <a:buNone/>
            </a:pPr>
            <a:endParaRPr lang="fr-CA" dirty="0"/>
          </a:p>
          <a:p>
            <a:pPr marL="0" indent="0">
              <a:buNone/>
            </a:pPr>
            <a:r>
              <a:rPr lang="fr-CA" sz="3000" dirty="0"/>
              <a:t>CHASSE ET PIÉGEAGE</a:t>
            </a:r>
          </a:p>
          <a:p>
            <a:pPr marL="0" indent="0">
              <a:buNone/>
            </a:pPr>
            <a:r>
              <a:rPr lang="fr-CA" sz="3000" dirty="0"/>
              <a:t>Interdiction. — Exception. — Contenu du règlement. — Règlements.</a:t>
            </a:r>
          </a:p>
          <a:p>
            <a:pPr marL="0" indent="0">
              <a:buNone/>
            </a:pPr>
            <a:r>
              <a:rPr lang="fr-CA" sz="3000" dirty="0"/>
              <a:t>56.  La chasse et le piégeage d'un animal sont interdits.</a:t>
            </a:r>
          </a:p>
          <a:p>
            <a:pPr marL="0" indent="0">
              <a:buNone/>
            </a:pPr>
            <a:r>
              <a:rPr lang="fr-CA" sz="3000" dirty="0"/>
              <a:t>Toutefois, le ministre peut, par règlement, les permettre aux conditions et pour tout animal ou celui d'une catégorie d'animaux qu'il indique.</a:t>
            </a:r>
          </a:p>
          <a:p>
            <a:pPr marL="0" indent="0">
              <a:buNone/>
            </a:pPr>
            <a:r>
              <a:rPr lang="fr-CA" sz="3000" dirty="0"/>
              <a:t>Ce règlement peut en outre déterminer:</a:t>
            </a:r>
          </a:p>
          <a:p>
            <a:pPr marL="0" indent="0">
              <a:buNone/>
            </a:pPr>
            <a:r>
              <a:rPr lang="fr-CA" sz="3000" dirty="0"/>
              <a:t>1º  en fonction de son sexe ou de son âge, tout animal ou celui d'une catégorie d'animaux qui peut être chassé;</a:t>
            </a:r>
          </a:p>
          <a:p>
            <a:pPr marL="0" indent="0">
              <a:buNone/>
            </a:pPr>
            <a:r>
              <a:rPr lang="fr-CA" sz="3000" dirty="0"/>
              <a:t>2º  la période de l'année, de la journée ou de la nuit pendant laquelle il peut être chassé ou piégé;</a:t>
            </a:r>
          </a:p>
          <a:p>
            <a:pPr marL="0" indent="0">
              <a:buNone/>
            </a:pPr>
            <a:r>
              <a:rPr lang="fr-CA" sz="3000" dirty="0"/>
              <a:t>3º  la zone, le territoire ou l'endroit où il peut être chassé ou piégé;</a:t>
            </a:r>
          </a:p>
          <a:p>
            <a:pPr marL="0" indent="0">
              <a:buNone/>
            </a:pPr>
            <a:r>
              <a:rPr lang="fr-CA" sz="3000" dirty="0"/>
              <a:t>4º  la catégorie d'armes ou de pièges qui peut être employée;</a:t>
            </a:r>
          </a:p>
          <a:p>
            <a:pPr marL="0" indent="0">
              <a:buNone/>
            </a:pPr>
            <a:r>
              <a:rPr lang="fr-CA" sz="3000" dirty="0"/>
              <a:t>5º  (paragraphe abrogé).</a:t>
            </a:r>
          </a:p>
          <a:p>
            <a:pPr marL="0" indent="0">
              <a:buNone/>
            </a:pPr>
            <a:r>
              <a:rPr lang="fr-CA" sz="3000" dirty="0"/>
              <a:t>Le ministre peut, également, par règlement:</a:t>
            </a:r>
          </a:p>
          <a:p>
            <a:pPr marL="0" indent="0">
              <a:buNone/>
            </a:pPr>
            <a:r>
              <a:rPr lang="fr-CA" sz="3000" b="1" dirty="0">
                <a:solidFill>
                  <a:srgbClr val="FF0000"/>
                </a:solidFill>
              </a:rPr>
              <a:t>1º  déterminer les moyens et leurs caractéristiques, ainsi que les animaux, incluant les animaux domestiques et le chien, à l'aide desquels la chasse, le piégeage ou la capture d'un animal qu'il indique est permis;</a:t>
            </a:r>
          </a:p>
          <a:p>
            <a:pPr marL="0" indent="0">
              <a:buNone/>
            </a:pPr>
            <a:r>
              <a:rPr lang="fr-CA" sz="3000" dirty="0"/>
              <a:t>2º  déterminer le nombre maximum d'animaux qui peuvent être tués ou capturés par une personne ou un groupe de personnes pendant une période et dans une zone, un territoire ou dans un endroit qu'il indique.</a:t>
            </a:r>
            <a:endParaRPr lang="fr-FR" sz="3000" dirty="0"/>
          </a:p>
        </p:txBody>
      </p:sp>
    </p:spTree>
    <p:extLst>
      <p:ext uri="{BB962C8B-B14F-4D97-AF65-F5344CB8AC3E}">
        <p14:creationId xmlns:p14="http://schemas.microsoft.com/office/powerpoint/2010/main" val="3436423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80781" y="219809"/>
            <a:ext cx="4314512" cy="748824"/>
          </a:xfrm>
        </p:spPr>
        <p:txBody>
          <a:bodyPr>
            <a:normAutofit/>
          </a:bodyPr>
          <a:lstStyle/>
          <a:p>
            <a:r>
              <a:rPr lang="fr-CA" sz="2400" b="1" dirty="0"/>
              <a:t>Activité sans armes</a:t>
            </a:r>
          </a:p>
        </p:txBody>
      </p:sp>
      <p:sp>
        <p:nvSpPr>
          <p:cNvPr id="3" name="Espace réservé du texte 2"/>
          <p:cNvSpPr>
            <a:spLocks noGrp="1"/>
          </p:cNvSpPr>
          <p:nvPr>
            <p:ph type="body" sz="quarter" idx="10"/>
            <p:custDataLst>
              <p:tags r:id="rId2"/>
            </p:custDataLst>
          </p:nvPr>
        </p:nvSpPr>
        <p:spPr>
          <a:xfrm>
            <a:off x="855366" y="3558055"/>
            <a:ext cx="7277518" cy="2497016"/>
          </a:xfrm>
        </p:spPr>
        <p:txBody>
          <a:bodyPr>
            <a:normAutofit/>
          </a:bodyPr>
          <a:lstStyle/>
          <a:p>
            <a:pPr marL="0" indent="0" algn="just">
              <a:buNone/>
            </a:pPr>
            <a:r>
              <a:rPr lang="fr-CA" sz="2000" dirty="0"/>
              <a:t>Au cours de toute activité de dressage ou de compétition de chiens de chasse autres que le chien rapporteur, d'arrêt ou leveur, le propriétaire ou le gardien du chien doit être présent; il doit surveiller le chien et s'assurer qu'il porte un collier où sont inscrits le nom et le numéro de téléphone de son propriétaire.</a:t>
            </a:r>
          </a:p>
        </p:txBody>
      </p:sp>
      <p:sp>
        <p:nvSpPr>
          <p:cNvPr id="4" name="Rectangle 3"/>
          <p:cNvSpPr/>
          <p:nvPr/>
        </p:nvSpPr>
        <p:spPr>
          <a:xfrm>
            <a:off x="855366" y="1937321"/>
            <a:ext cx="4572000" cy="984885"/>
          </a:xfrm>
          <a:prstGeom prst="rect">
            <a:avLst/>
          </a:prstGeom>
        </p:spPr>
        <p:txBody>
          <a:bodyPr>
            <a:spAutoFit/>
          </a:bodyPr>
          <a:lstStyle/>
          <a:p>
            <a:pPr lvl="0">
              <a:defRPr/>
            </a:pPr>
            <a:r>
              <a:rPr lang="fr-CA" sz="2000" b="1" dirty="0">
                <a:solidFill>
                  <a:srgbClr val="000000"/>
                </a:solidFill>
              </a:rPr>
              <a:t>C-61.1, r.1  Règlement sur les activités de chasse  article 25</a:t>
            </a:r>
          </a:p>
          <a:p>
            <a:pPr lvl="0">
              <a:defRPr/>
            </a:pPr>
            <a:endParaRPr lang="fr-CA" dirty="0"/>
          </a:p>
        </p:txBody>
      </p:sp>
    </p:spTree>
    <p:extLst>
      <p:ext uri="{BB962C8B-B14F-4D97-AF65-F5344CB8AC3E}">
        <p14:creationId xmlns:p14="http://schemas.microsoft.com/office/powerpoint/2010/main" val="8051825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MFFP">
      <a:dk1>
        <a:srgbClr val="000000"/>
      </a:dk1>
      <a:lt1>
        <a:srgbClr val="FFFFFF"/>
      </a:lt1>
      <a:dk2>
        <a:srgbClr val="606060"/>
      </a:dk2>
      <a:lt2>
        <a:srgbClr val="E7E6E6"/>
      </a:lt2>
      <a:accent1>
        <a:srgbClr val="10957B"/>
      </a:accent1>
      <a:accent2>
        <a:srgbClr val="CCE951"/>
      </a:accent2>
      <a:accent3>
        <a:srgbClr val="FA4041"/>
      </a:accent3>
      <a:accent4>
        <a:srgbClr val="FFC000"/>
      </a:accent4>
      <a:accent5>
        <a:srgbClr val="70AD47"/>
      </a:accent5>
      <a:accent6>
        <a:srgbClr val="0F705E"/>
      </a:accent6>
      <a:hlink>
        <a:srgbClr val="10957C"/>
      </a:hlink>
      <a:folHlink>
        <a:srgbClr val="CCE951"/>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4946</TotalTime>
  <Words>5156</Words>
  <Application>Microsoft Office PowerPoint</Application>
  <PresentationFormat>Affichage à l'écran (4:3)</PresentationFormat>
  <Paragraphs>301</Paragraphs>
  <Slides>34</Slides>
  <Notes>26</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34</vt:i4>
      </vt:variant>
    </vt:vector>
  </HeadingPairs>
  <TitlesOfParts>
    <vt:vector size="38" baseType="lpstr">
      <vt:lpstr>Arial</vt:lpstr>
      <vt:lpstr>Calibri</vt:lpstr>
      <vt:lpstr>Calibri Light</vt:lpstr>
      <vt:lpstr>Thème Office</vt:lpstr>
      <vt:lpstr>Chasse à l’aide d’un chien </vt:lpstr>
      <vt:lpstr>C-61.1  Loi sur la conservation et la mise en valeur de la faune</vt:lpstr>
      <vt:lpstr>C-61.1  Loi sur la conservation et la mise en valeur de la faune</vt:lpstr>
      <vt:lpstr>C-61.1, r.1  Règlement sur les activités de chasse  </vt:lpstr>
      <vt:lpstr>C-61.1, r.1  Règlement sur les activités de chasse  </vt:lpstr>
      <vt:lpstr>C-61.1  Loi sur la conservation et la mise en valeur de la faune</vt:lpstr>
      <vt:lpstr>C-61.1  Loi sur la conservation et la mise en valeur de la faune</vt:lpstr>
      <vt:lpstr>C-61.1  Loi sur la conservation et la mise en valeur de la faune</vt:lpstr>
      <vt:lpstr>Activité sans armes</vt:lpstr>
      <vt:lpstr>Activité sans armes</vt:lpstr>
      <vt:lpstr>Activité sans armes</vt:lpstr>
      <vt:lpstr>Activité sans armes</vt:lpstr>
      <vt:lpstr>Activité sans armes</vt:lpstr>
      <vt:lpstr>C-61.1, r.12  Règlement sur la chasse </vt:lpstr>
      <vt:lpstr>C-61.1, r.12  Règlement sur la chasse annexe III</vt:lpstr>
      <vt:lpstr>Les espèces de petit gibier et le dindon sauvage que l'on peut chasser avec chien</vt:lpstr>
      <vt:lpstr>Activité avec armes </vt:lpstr>
      <vt:lpstr>Activité avec armes </vt:lpstr>
      <vt:lpstr>Activité avec armes </vt:lpstr>
      <vt:lpstr>Activité avec armes</vt:lpstr>
      <vt:lpstr>Activité avec armes</vt:lpstr>
      <vt:lpstr>C-61.1, r.12  Règlement sur la chasse </vt:lpstr>
      <vt:lpstr>C-61.1, r.12  Règlement sur la chasse </vt:lpstr>
      <vt:lpstr>C-61.1, r.12  Règlement sur la chasse </vt:lpstr>
      <vt:lpstr>C-61.1, r.21  Règlement sur le piégeage  et le commerce des fourrures </vt:lpstr>
      <vt:lpstr>C-61.1  Loi sur la conservation et la mise en valeur de la faune</vt:lpstr>
      <vt:lpstr>C-61.1  Loi sur la conservation et la mise en valeur de la faune</vt:lpstr>
      <vt:lpstr>Autre Loi d’encadrement concernant les chiens.</vt:lpstr>
      <vt:lpstr>Engin permis petit gibier</vt:lpstr>
      <vt:lpstr>Engin permis petit gibier</vt:lpstr>
      <vt:lpstr>Engin permis petit gibier</vt:lpstr>
      <vt:lpstr>Port du dossard</vt:lpstr>
      <vt:lpstr>Port du dossard</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Alain Chaîné</cp:lastModifiedBy>
  <cp:revision>166</cp:revision>
  <dcterms:created xsi:type="dcterms:W3CDTF">2018-11-15T14:39:24Z</dcterms:created>
  <dcterms:modified xsi:type="dcterms:W3CDTF">2020-03-07T14:00:52Z</dcterms:modified>
</cp:coreProperties>
</file>